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37"/>
  </p:notesMasterIdLst>
  <p:sldIdLst>
    <p:sldId id="256" r:id="rId2"/>
    <p:sldId id="257" r:id="rId3"/>
    <p:sldId id="320" r:id="rId4"/>
    <p:sldId id="375" r:id="rId5"/>
    <p:sldId id="376" r:id="rId6"/>
    <p:sldId id="323" r:id="rId7"/>
    <p:sldId id="321" r:id="rId8"/>
    <p:sldId id="322" r:id="rId9"/>
    <p:sldId id="325" r:id="rId10"/>
    <p:sldId id="370" r:id="rId11"/>
    <p:sldId id="372" r:id="rId12"/>
    <p:sldId id="373" r:id="rId13"/>
    <p:sldId id="371" r:id="rId14"/>
    <p:sldId id="327" r:id="rId15"/>
    <p:sldId id="326" r:id="rId16"/>
    <p:sldId id="374" r:id="rId17"/>
    <p:sldId id="380" r:id="rId18"/>
    <p:sldId id="381" r:id="rId19"/>
    <p:sldId id="377" r:id="rId20"/>
    <p:sldId id="378" r:id="rId21"/>
    <p:sldId id="379" r:id="rId22"/>
    <p:sldId id="388" r:id="rId23"/>
    <p:sldId id="382" r:id="rId24"/>
    <p:sldId id="383" r:id="rId25"/>
    <p:sldId id="385" r:id="rId26"/>
    <p:sldId id="386" r:id="rId27"/>
    <p:sldId id="387" r:id="rId28"/>
    <p:sldId id="389" r:id="rId29"/>
    <p:sldId id="390" r:id="rId30"/>
    <p:sldId id="391" r:id="rId31"/>
    <p:sldId id="392" r:id="rId32"/>
    <p:sldId id="393" r:id="rId33"/>
    <p:sldId id="394" r:id="rId34"/>
    <p:sldId id="395" r:id="rId35"/>
    <p:sldId id="38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41" autoAdjust="0"/>
    <p:restoredTop sz="87285" autoAdjust="0"/>
  </p:normalViewPr>
  <p:slideViewPr>
    <p:cSldViewPr>
      <p:cViewPr>
        <p:scale>
          <a:sx n="114" d="100"/>
          <a:sy n="114" d="100"/>
        </p:scale>
        <p:origin x="1104"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0C762F-440A-544B-A240-AAD53C56EFA0}" type="doc">
      <dgm:prSet loTypeId="urn:microsoft.com/office/officeart/2005/8/layout/arrow2" loCatId="" qsTypeId="urn:microsoft.com/office/officeart/2005/8/quickstyle/simple1" qsCatId="simple" csTypeId="urn:microsoft.com/office/officeart/2005/8/colors/accent1_2" csCatId="accent1" phldr="1"/>
      <dgm:spPr/>
    </dgm:pt>
    <dgm:pt modelId="{24DA8C06-115C-6E46-ACF9-B83484E8CDE8}">
      <dgm:prSet phldrT="[Text]" custT="1"/>
      <dgm:spPr/>
      <dgm:t>
        <a:bodyPr/>
        <a:lstStyle/>
        <a:p>
          <a:r>
            <a:rPr lang="en-GB" sz="2800" dirty="0"/>
            <a:t>Pre 1950</a:t>
          </a:r>
        </a:p>
      </dgm:t>
    </dgm:pt>
    <dgm:pt modelId="{6627A9FD-B427-4848-83A4-02625F41D254}" type="parTrans" cxnId="{2EC38C85-BCE7-2944-8A98-C5A9A3F6335E}">
      <dgm:prSet/>
      <dgm:spPr/>
      <dgm:t>
        <a:bodyPr/>
        <a:lstStyle/>
        <a:p>
          <a:endParaRPr lang="en-GB"/>
        </a:p>
      </dgm:t>
    </dgm:pt>
    <dgm:pt modelId="{E4593FF7-DE16-1349-B5DC-ECCC307A359E}" type="sibTrans" cxnId="{2EC38C85-BCE7-2944-8A98-C5A9A3F6335E}">
      <dgm:prSet/>
      <dgm:spPr/>
      <dgm:t>
        <a:bodyPr/>
        <a:lstStyle/>
        <a:p>
          <a:endParaRPr lang="en-GB"/>
        </a:p>
      </dgm:t>
    </dgm:pt>
    <dgm:pt modelId="{103CE0C6-D403-B445-B479-D86287D306AF}">
      <dgm:prSet phldrT="[Text]" custT="1"/>
      <dgm:spPr/>
      <dgm:t>
        <a:bodyPr/>
        <a:lstStyle/>
        <a:p>
          <a:r>
            <a:rPr lang="en-GB" sz="2800" dirty="0"/>
            <a:t>1950-1990s</a:t>
          </a:r>
        </a:p>
      </dgm:t>
    </dgm:pt>
    <dgm:pt modelId="{2DB129FA-E6F1-C44D-8BAC-F72253B16474}" type="parTrans" cxnId="{4344E489-9FB2-5649-A01E-D1B33EDB4EB0}">
      <dgm:prSet/>
      <dgm:spPr/>
      <dgm:t>
        <a:bodyPr/>
        <a:lstStyle/>
        <a:p>
          <a:endParaRPr lang="en-GB"/>
        </a:p>
      </dgm:t>
    </dgm:pt>
    <dgm:pt modelId="{6DFA5425-3B0B-2446-943F-EE22BFFA201C}" type="sibTrans" cxnId="{4344E489-9FB2-5649-A01E-D1B33EDB4EB0}">
      <dgm:prSet/>
      <dgm:spPr/>
      <dgm:t>
        <a:bodyPr/>
        <a:lstStyle/>
        <a:p>
          <a:endParaRPr lang="en-GB"/>
        </a:p>
      </dgm:t>
    </dgm:pt>
    <dgm:pt modelId="{7C4E0806-09FC-3543-AD2A-662603FC0415}">
      <dgm:prSet phldrT="[Text]" custT="1"/>
      <dgm:spPr/>
      <dgm:t>
        <a:bodyPr/>
        <a:lstStyle/>
        <a:p>
          <a:r>
            <a:rPr lang="en-GB" sz="2800" dirty="0"/>
            <a:t>21</a:t>
          </a:r>
          <a:r>
            <a:rPr lang="en-GB" sz="2800" baseline="30000" dirty="0"/>
            <a:t>st</a:t>
          </a:r>
          <a:r>
            <a:rPr lang="en-GB" sz="2800" dirty="0"/>
            <a:t> Century</a:t>
          </a:r>
        </a:p>
      </dgm:t>
    </dgm:pt>
    <dgm:pt modelId="{452614C7-5094-FE4F-916E-81ED067F3880}" type="parTrans" cxnId="{981E11BF-3DB7-CB4F-9045-D2E60C8FE2F4}">
      <dgm:prSet/>
      <dgm:spPr/>
      <dgm:t>
        <a:bodyPr/>
        <a:lstStyle/>
        <a:p>
          <a:endParaRPr lang="en-GB"/>
        </a:p>
      </dgm:t>
    </dgm:pt>
    <dgm:pt modelId="{0451A153-9D21-6845-B7ED-ED2E48DD3874}" type="sibTrans" cxnId="{981E11BF-3DB7-CB4F-9045-D2E60C8FE2F4}">
      <dgm:prSet/>
      <dgm:spPr/>
      <dgm:t>
        <a:bodyPr/>
        <a:lstStyle/>
        <a:p>
          <a:endParaRPr lang="en-GB"/>
        </a:p>
      </dgm:t>
    </dgm:pt>
    <dgm:pt modelId="{6E6C747C-6449-E844-B237-2A93D13E3669}" type="pres">
      <dgm:prSet presAssocID="{F90C762F-440A-544B-A240-AAD53C56EFA0}" presName="arrowDiagram" presStyleCnt="0">
        <dgm:presLayoutVars>
          <dgm:chMax val="5"/>
          <dgm:dir/>
          <dgm:resizeHandles val="exact"/>
        </dgm:presLayoutVars>
      </dgm:prSet>
      <dgm:spPr/>
    </dgm:pt>
    <dgm:pt modelId="{3C8FDF2A-7765-4642-A54E-DBE42EA266D6}" type="pres">
      <dgm:prSet presAssocID="{F90C762F-440A-544B-A240-AAD53C56EFA0}" presName="arrow" presStyleLbl="bgShp" presStyleIdx="0" presStyleCnt="1" custAng="3053220"/>
      <dgm:spPr/>
    </dgm:pt>
    <dgm:pt modelId="{5928EC6B-5EAF-2C46-8ABE-D937AEDAE083}" type="pres">
      <dgm:prSet presAssocID="{F90C762F-440A-544B-A240-AAD53C56EFA0}" presName="arrowDiagram3" presStyleCnt="0"/>
      <dgm:spPr/>
    </dgm:pt>
    <dgm:pt modelId="{D079EF62-A0A6-474A-852C-1E5B20D065DF}" type="pres">
      <dgm:prSet presAssocID="{24DA8C06-115C-6E46-ACF9-B83484E8CDE8}" presName="bullet3a" presStyleLbl="node1" presStyleIdx="0" presStyleCnt="3" custLinFactY="-400000" custLinFactNeighborX="26221" custLinFactNeighborY="-466099"/>
      <dgm:spPr/>
    </dgm:pt>
    <dgm:pt modelId="{329343CA-A06B-DC4A-B4AF-4AB2180F2FAC}" type="pres">
      <dgm:prSet presAssocID="{24DA8C06-115C-6E46-ACF9-B83484E8CDE8}" presName="textBox3a" presStyleLbl="revTx" presStyleIdx="0" presStyleCnt="3" custScaleX="102787" custScaleY="43875" custLinFactY="-100000" custLinFactNeighborX="-1260" custLinFactNeighborY="-105708">
        <dgm:presLayoutVars>
          <dgm:bulletEnabled val="1"/>
        </dgm:presLayoutVars>
      </dgm:prSet>
      <dgm:spPr/>
    </dgm:pt>
    <dgm:pt modelId="{644C2181-511C-BC4D-A68F-F2DDC16023EF}" type="pres">
      <dgm:prSet presAssocID="{103CE0C6-D403-B445-B479-D86287D306AF}" presName="bullet3b" presStyleLbl="node1" presStyleIdx="1" presStyleCnt="3"/>
      <dgm:spPr/>
    </dgm:pt>
    <dgm:pt modelId="{95911B19-71F3-6844-B8DC-A5DFD80CB7AE}" type="pres">
      <dgm:prSet presAssocID="{103CE0C6-D403-B445-B479-D86287D306AF}" presName="textBox3b" presStyleLbl="revTx" presStyleIdx="1" presStyleCnt="3" custScaleX="167341" custScaleY="27351" custLinFactNeighborX="14765" custLinFactNeighborY="-62978">
        <dgm:presLayoutVars>
          <dgm:bulletEnabled val="1"/>
        </dgm:presLayoutVars>
      </dgm:prSet>
      <dgm:spPr/>
    </dgm:pt>
    <dgm:pt modelId="{7B2128DC-F676-FA49-B69C-0D41200F9FFC}" type="pres">
      <dgm:prSet presAssocID="{7C4E0806-09FC-3543-AD2A-662603FC0415}" presName="bullet3c" presStyleLbl="node1" presStyleIdx="2" presStyleCnt="3" custLinFactX="-83846" custLinFactY="146537" custLinFactNeighborX="-100000" custLinFactNeighborY="200000"/>
      <dgm:spPr/>
    </dgm:pt>
    <dgm:pt modelId="{FF2F5E0D-5CA0-6840-9468-28E005B0B234}" type="pres">
      <dgm:prSet presAssocID="{7C4E0806-09FC-3543-AD2A-662603FC0415}" presName="textBox3c" presStyleLbl="revTx" presStyleIdx="2" presStyleCnt="3" custScaleX="169237" custScaleY="18503" custLinFactNeighborX="10504" custLinFactNeighborY="-2907">
        <dgm:presLayoutVars>
          <dgm:bulletEnabled val="1"/>
        </dgm:presLayoutVars>
      </dgm:prSet>
      <dgm:spPr/>
    </dgm:pt>
  </dgm:ptLst>
  <dgm:cxnLst>
    <dgm:cxn modelId="{7F10501D-9096-9C41-9CA0-C5BAF9F58E78}" type="presOf" srcId="{F90C762F-440A-544B-A240-AAD53C56EFA0}" destId="{6E6C747C-6449-E844-B237-2A93D13E3669}" srcOrd="0" destOrd="0" presId="urn:microsoft.com/office/officeart/2005/8/layout/arrow2"/>
    <dgm:cxn modelId="{11ADC751-613F-2E46-B484-F384C56524B9}" type="presOf" srcId="{103CE0C6-D403-B445-B479-D86287D306AF}" destId="{95911B19-71F3-6844-B8DC-A5DFD80CB7AE}" srcOrd="0" destOrd="0" presId="urn:microsoft.com/office/officeart/2005/8/layout/arrow2"/>
    <dgm:cxn modelId="{9A6EEC7E-8DD2-D34A-9FC5-B6307847E039}" type="presOf" srcId="{24DA8C06-115C-6E46-ACF9-B83484E8CDE8}" destId="{329343CA-A06B-DC4A-B4AF-4AB2180F2FAC}" srcOrd="0" destOrd="0" presId="urn:microsoft.com/office/officeart/2005/8/layout/arrow2"/>
    <dgm:cxn modelId="{2EC38C85-BCE7-2944-8A98-C5A9A3F6335E}" srcId="{F90C762F-440A-544B-A240-AAD53C56EFA0}" destId="{24DA8C06-115C-6E46-ACF9-B83484E8CDE8}" srcOrd="0" destOrd="0" parTransId="{6627A9FD-B427-4848-83A4-02625F41D254}" sibTransId="{E4593FF7-DE16-1349-B5DC-ECCC307A359E}"/>
    <dgm:cxn modelId="{4344E489-9FB2-5649-A01E-D1B33EDB4EB0}" srcId="{F90C762F-440A-544B-A240-AAD53C56EFA0}" destId="{103CE0C6-D403-B445-B479-D86287D306AF}" srcOrd="1" destOrd="0" parTransId="{2DB129FA-E6F1-C44D-8BAC-F72253B16474}" sibTransId="{6DFA5425-3B0B-2446-943F-EE22BFFA201C}"/>
    <dgm:cxn modelId="{981E11BF-3DB7-CB4F-9045-D2E60C8FE2F4}" srcId="{F90C762F-440A-544B-A240-AAD53C56EFA0}" destId="{7C4E0806-09FC-3543-AD2A-662603FC0415}" srcOrd="2" destOrd="0" parTransId="{452614C7-5094-FE4F-916E-81ED067F3880}" sibTransId="{0451A153-9D21-6845-B7ED-ED2E48DD3874}"/>
    <dgm:cxn modelId="{58F95CD4-3341-C84F-95B1-BE53DB5075DD}" type="presOf" srcId="{7C4E0806-09FC-3543-AD2A-662603FC0415}" destId="{FF2F5E0D-5CA0-6840-9468-28E005B0B234}" srcOrd="0" destOrd="0" presId="urn:microsoft.com/office/officeart/2005/8/layout/arrow2"/>
    <dgm:cxn modelId="{71E21B3A-62D1-B94E-A12F-8D67D535A92A}" type="presParOf" srcId="{6E6C747C-6449-E844-B237-2A93D13E3669}" destId="{3C8FDF2A-7765-4642-A54E-DBE42EA266D6}" srcOrd="0" destOrd="0" presId="urn:microsoft.com/office/officeart/2005/8/layout/arrow2"/>
    <dgm:cxn modelId="{042646CC-C7CE-A742-BA6C-279A531D3DC5}" type="presParOf" srcId="{6E6C747C-6449-E844-B237-2A93D13E3669}" destId="{5928EC6B-5EAF-2C46-8ABE-D937AEDAE083}" srcOrd="1" destOrd="0" presId="urn:microsoft.com/office/officeart/2005/8/layout/arrow2"/>
    <dgm:cxn modelId="{BC09E05A-A32D-9C4B-8263-94E96B05769B}" type="presParOf" srcId="{5928EC6B-5EAF-2C46-8ABE-D937AEDAE083}" destId="{D079EF62-A0A6-474A-852C-1E5B20D065DF}" srcOrd="0" destOrd="0" presId="urn:microsoft.com/office/officeart/2005/8/layout/arrow2"/>
    <dgm:cxn modelId="{3DE1926D-5DCA-B642-BD87-CA172B63E028}" type="presParOf" srcId="{5928EC6B-5EAF-2C46-8ABE-D937AEDAE083}" destId="{329343CA-A06B-DC4A-B4AF-4AB2180F2FAC}" srcOrd="1" destOrd="0" presId="urn:microsoft.com/office/officeart/2005/8/layout/arrow2"/>
    <dgm:cxn modelId="{79DF1996-186B-B14A-883E-99844CB3C000}" type="presParOf" srcId="{5928EC6B-5EAF-2C46-8ABE-D937AEDAE083}" destId="{644C2181-511C-BC4D-A68F-F2DDC16023EF}" srcOrd="2" destOrd="0" presId="urn:microsoft.com/office/officeart/2005/8/layout/arrow2"/>
    <dgm:cxn modelId="{856452C2-753C-584B-BF8F-B75B594DA7D6}" type="presParOf" srcId="{5928EC6B-5EAF-2C46-8ABE-D937AEDAE083}" destId="{95911B19-71F3-6844-B8DC-A5DFD80CB7AE}" srcOrd="3" destOrd="0" presId="urn:microsoft.com/office/officeart/2005/8/layout/arrow2"/>
    <dgm:cxn modelId="{A938297B-ECC5-5D47-80F2-4084BE0113A5}" type="presParOf" srcId="{5928EC6B-5EAF-2C46-8ABE-D937AEDAE083}" destId="{7B2128DC-F676-FA49-B69C-0D41200F9FFC}" srcOrd="4" destOrd="0" presId="urn:microsoft.com/office/officeart/2005/8/layout/arrow2"/>
    <dgm:cxn modelId="{3B67CE47-E1FC-F349-9BAA-A1FBCBCD178E}" type="presParOf" srcId="{5928EC6B-5EAF-2C46-8ABE-D937AEDAE083}" destId="{FF2F5E0D-5CA0-6840-9468-28E005B0B234}"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2325F-4009-43B4-9E5A-65E7F2AB569A}"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E"/>
        </a:p>
      </dgm:t>
    </dgm:pt>
    <dgm:pt modelId="{530E2654-BB08-4F40-A70C-E862781A0657}">
      <dgm:prSet phldrT="[Text]"/>
      <dgm:spPr/>
      <dgm:t>
        <a:bodyPr/>
        <a:lstStyle/>
        <a:p>
          <a:r>
            <a:rPr lang="ga-IE" dirty="0"/>
            <a:t>Information Stored</a:t>
          </a:r>
          <a:endParaRPr lang="en-IE" dirty="0"/>
        </a:p>
      </dgm:t>
    </dgm:pt>
    <dgm:pt modelId="{3DB85C36-BCFC-4599-9E22-CD935290C67F}" type="parTrans" cxnId="{F3E80125-2F86-4DC4-AAAC-A04777063628}">
      <dgm:prSet/>
      <dgm:spPr/>
      <dgm:t>
        <a:bodyPr/>
        <a:lstStyle/>
        <a:p>
          <a:endParaRPr lang="en-IE"/>
        </a:p>
      </dgm:t>
    </dgm:pt>
    <dgm:pt modelId="{A7660453-7804-42ED-AE38-848D70C1701E}" type="sibTrans" cxnId="{F3E80125-2F86-4DC4-AAAC-A04777063628}">
      <dgm:prSet/>
      <dgm:spPr/>
      <dgm:t>
        <a:bodyPr/>
        <a:lstStyle/>
        <a:p>
          <a:endParaRPr lang="en-IE"/>
        </a:p>
      </dgm:t>
    </dgm:pt>
    <dgm:pt modelId="{0E5CA010-F7AE-4870-8B5C-F1BF249B8286}">
      <dgm:prSet phldrT="[Text]"/>
      <dgm:spPr/>
      <dgm:t>
        <a:bodyPr/>
        <a:lstStyle/>
        <a:p>
          <a:r>
            <a:rPr lang="ga-IE" dirty="0"/>
            <a:t>Information Used</a:t>
          </a:r>
          <a:endParaRPr lang="en-IE" dirty="0"/>
        </a:p>
      </dgm:t>
    </dgm:pt>
    <dgm:pt modelId="{47E46876-36A4-4901-BE87-73DFA50ECC0E}" type="parTrans" cxnId="{25B04845-174C-4BBD-BD59-E6F4E8B93690}">
      <dgm:prSet/>
      <dgm:spPr/>
      <dgm:t>
        <a:bodyPr/>
        <a:lstStyle/>
        <a:p>
          <a:endParaRPr lang="en-IE"/>
        </a:p>
      </dgm:t>
    </dgm:pt>
    <dgm:pt modelId="{99C3F442-3B24-4A41-A16B-A92A2D55F193}" type="sibTrans" cxnId="{25B04845-174C-4BBD-BD59-E6F4E8B93690}">
      <dgm:prSet/>
      <dgm:spPr/>
      <dgm:t>
        <a:bodyPr/>
        <a:lstStyle/>
        <a:p>
          <a:endParaRPr lang="en-IE"/>
        </a:p>
      </dgm:t>
    </dgm:pt>
    <dgm:pt modelId="{15F39B8C-59D3-460B-8537-70798D50F6E2}">
      <dgm:prSet phldrT="[Text]"/>
      <dgm:spPr/>
      <dgm:t>
        <a:bodyPr/>
        <a:lstStyle/>
        <a:p>
          <a:r>
            <a:rPr lang="ga-IE" dirty="0"/>
            <a:t>Information Created</a:t>
          </a:r>
          <a:endParaRPr lang="en-IE" dirty="0"/>
        </a:p>
      </dgm:t>
    </dgm:pt>
    <dgm:pt modelId="{EE002D79-EF66-4C15-8FBA-A6283959CA7B}" type="parTrans" cxnId="{A8F22E5E-1A44-4ADA-9F94-3335A3B24015}">
      <dgm:prSet/>
      <dgm:spPr/>
      <dgm:t>
        <a:bodyPr/>
        <a:lstStyle/>
        <a:p>
          <a:endParaRPr lang="en-IE"/>
        </a:p>
      </dgm:t>
    </dgm:pt>
    <dgm:pt modelId="{64863AE8-D959-4221-A819-A1C86A509703}" type="sibTrans" cxnId="{A8F22E5E-1A44-4ADA-9F94-3335A3B24015}">
      <dgm:prSet/>
      <dgm:spPr/>
      <dgm:t>
        <a:bodyPr/>
        <a:lstStyle/>
        <a:p>
          <a:endParaRPr lang="en-IE"/>
        </a:p>
      </dgm:t>
    </dgm:pt>
    <dgm:pt modelId="{92A287C5-A62F-4452-B420-C39F35CF1804}" type="pres">
      <dgm:prSet presAssocID="{0262325F-4009-43B4-9E5A-65E7F2AB569A}" presName="cycle" presStyleCnt="0">
        <dgm:presLayoutVars>
          <dgm:dir/>
          <dgm:resizeHandles val="exact"/>
        </dgm:presLayoutVars>
      </dgm:prSet>
      <dgm:spPr/>
    </dgm:pt>
    <dgm:pt modelId="{6E3A75BF-32A4-492F-91E8-AF8E3DEE40A2}" type="pres">
      <dgm:prSet presAssocID="{530E2654-BB08-4F40-A70C-E862781A0657}" presName="dummy" presStyleCnt="0"/>
      <dgm:spPr/>
    </dgm:pt>
    <dgm:pt modelId="{6F031C77-CBEB-43DF-B1EB-00CF582C1AC9}" type="pres">
      <dgm:prSet presAssocID="{530E2654-BB08-4F40-A70C-E862781A0657}" presName="node" presStyleLbl="revTx" presStyleIdx="0" presStyleCnt="3">
        <dgm:presLayoutVars>
          <dgm:bulletEnabled val="1"/>
        </dgm:presLayoutVars>
      </dgm:prSet>
      <dgm:spPr/>
    </dgm:pt>
    <dgm:pt modelId="{6F0E83F6-870A-4710-A380-30AFB94E4102}" type="pres">
      <dgm:prSet presAssocID="{A7660453-7804-42ED-AE38-848D70C1701E}" presName="sibTrans" presStyleLbl="node1" presStyleIdx="0" presStyleCnt="3"/>
      <dgm:spPr/>
    </dgm:pt>
    <dgm:pt modelId="{FA16D502-48BF-4CEA-9608-13EF4AADB941}" type="pres">
      <dgm:prSet presAssocID="{0E5CA010-F7AE-4870-8B5C-F1BF249B8286}" presName="dummy" presStyleCnt="0"/>
      <dgm:spPr/>
    </dgm:pt>
    <dgm:pt modelId="{4563DF58-F965-4205-8BFB-4C0E5ED89275}" type="pres">
      <dgm:prSet presAssocID="{0E5CA010-F7AE-4870-8B5C-F1BF249B8286}" presName="node" presStyleLbl="revTx" presStyleIdx="1" presStyleCnt="3">
        <dgm:presLayoutVars>
          <dgm:bulletEnabled val="1"/>
        </dgm:presLayoutVars>
      </dgm:prSet>
      <dgm:spPr/>
    </dgm:pt>
    <dgm:pt modelId="{44383142-FFBA-469E-8696-37C1F853F890}" type="pres">
      <dgm:prSet presAssocID="{99C3F442-3B24-4A41-A16B-A92A2D55F193}" presName="sibTrans" presStyleLbl="node1" presStyleIdx="1" presStyleCnt="3"/>
      <dgm:spPr/>
    </dgm:pt>
    <dgm:pt modelId="{BC94231E-94C1-4B5F-B507-7569F9FAAA63}" type="pres">
      <dgm:prSet presAssocID="{15F39B8C-59D3-460B-8537-70798D50F6E2}" presName="dummy" presStyleCnt="0"/>
      <dgm:spPr/>
    </dgm:pt>
    <dgm:pt modelId="{E3490DA1-5FF1-46A0-95E2-2F0D11872F7E}" type="pres">
      <dgm:prSet presAssocID="{15F39B8C-59D3-460B-8537-70798D50F6E2}" presName="node" presStyleLbl="revTx" presStyleIdx="2" presStyleCnt="3">
        <dgm:presLayoutVars>
          <dgm:bulletEnabled val="1"/>
        </dgm:presLayoutVars>
      </dgm:prSet>
      <dgm:spPr/>
    </dgm:pt>
    <dgm:pt modelId="{8831D1B9-4D5F-4C1D-B836-3CADD0DC141D}" type="pres">
      <dgm:prSet presAssocID="{64863AE8-D959-4221-A819-A1C86A509703}" presName="sibTrans" presStyleLbl="node1" presStyleIdx="2" presStyleCnt="3"/>
      <dgm:spPr/>
    </dgm:pt>
  </dgm:ptLst>
  <dgm:cxnLst>
    <dgm:cxn modelId="{98E60613-F8F8-45EA-B50F-81841174D4E5}" type="presOf" srcId="{64863AE8-D959-4221-A819-A1C86A509703}" destId="{8831D1B9-4D5F-4C1D-B836-3CADD0DC141D}" srcOrd="0" destOrd="0" presId="urn:microsoft.com/office/officeart/2005/8/layout/cycle1"/>
    <dgm:cxn modelId="{4F3ED419-978F-4ED3-9D38-C1694B36B7FA}" type="presOf" srcId="{99C3F442-3B24-4A41-A16B-A92A2D55F193}" destId="{44383142-FFBA-469E-8696-37C1F853F890}" srcOrd="0" destOrd="0" presId="urn:microsoft.com/office/officeart/2005/8/layout/cycle1"/>
    <dgm:cxn modelId="{F3E80125-2F86-4DC4-AAAC-A04777063628}" srcId="{0262325F-4009-43B4-9E5A-65E7F2AB569A}" destId="{530E2654-BB08-4F40-A70C-E862781A0657}" srcOrd="0" destOrd="0" parTransId="{3DB85C36-BCFC-4599-9E22-CD935290C67F}" sibTransId="{A7660453-7804-42ED-AE38-848D70C1701E}"/>
    <dgm:cxn modelId="{25B04845-174C-4BBD-BD59-E6F4E8B93690}" srcId="{0262325F-4009-43B4-9E5A-65E7F2AB569A}" destId="{0E5CA010-F7AE-4870-8B5C-F1BF249B8286}" srcOrd="1" destOrd="0" parTransId="{47E46876-36A4-4901-BE87-73DFA50ECC0E}" sibTransId="{99C3F442-3B24-4A41-A16B-A92A2D55F193}"/>
    <dgm:cxn modelId="{D641B753-EEC8-4080-86C7-0082E31AB2C6}" type="presOf" srcId="{530E2654-BB08-4F40-A70C-E862781A0657}" destId="{6F031C77-CBEB-43DF-B1EB-00CF582C1AC9}" srcOrd="0" destOrd="0" presId="urn:microsoft.com/office/officeart/2005/8/layout/cycle1"/>
    <dgm:cxn modelId="{A8F22E5E-1A44-4ADA-9F94-3335A3B24015}" srcId="{0262325F-4009-43B4-9E5A-65E7F2AB569A}" destId="{15F39B8C-59D3-460B-8537-70798D50F6E2}" srcOrd="2" destOrd="0" parTransId="{EE002D79-EF66-4C15-8FBA-A6283959CA7B}" sibTransId="{64863AE8-D959-4221-A819-A1C86A509703}"/>
    <dgm:cxn modelId="{0C40DDB1-BE98-4156-90F7-76455C4B0A7B}" type="presOf" srcId="{0E5CA010-F7AE-4870-8B5C-F1BF249B8286}" destId="{4563DF58-F965-4205-8BFB-4C0E5ED89275}" srcOrd="0" destOrd="0" presId="urn:microsoft.com/office/officeart/2005/8/layout/cycle1"/>
    <dgm:cxn modelId="{2528A3BB-7186-4074-86BE-AAC58AEBB0EE}" type="presOf" srcId="{A7660453-7804-42ED-AE38-848D70C1701E}" destId="{6F0E83F6-870A-4710-A380-30AFB94E4102}" srcOrd="0" destOrd="0" presId="urn:microsoft.com/office/officeart/2005/8/layout/cycle1"/>
    <dgm:cxn modelId="{51F736BD-3CC3-4D47-AE19-A462817B56A3}" type="presOf" srcId="{15F39B8C-59D3-460B-8537-70798D50F6E2}" destId="{E3490DA1-5FF1-46A0-95E2-2F0D11872F7E}" srcOrd="0" destOrd="0" presId="urn:microsoft.com/office/officeart/2005/8/layout/cycle1"/>
    <dgm:cxn modelId="{D41CD5CD-8CFF-405C-9014-FDBEA02C500F}" type="presOf" srcId="{0262325F-4009-43B4-9E5A-65E7F2AB569A}" destId="{92A287C5-A62F-4452-B420-C39F35CF1804}" srcOrd="0" destOrd="0" presId="urn:microsoft.com/office/officeart/2005/8/layout/cycle1"/>
    <dgm:cxn modelId="{0AEF83A9-2B3D-473E-B384-FB39FF130F6E}" type="presParOf" srcId="{92A287C5-A62F-4452-B420-C39F35CF1804}" destId="{6E3A75BF-32A4-492F-91E8-AF8E3DEE40A2}" srcOrd="0" destOrd="0" presId="urn:microsoft.com/office/officeart/2005/8/layout/cycle1"/>
    <dgm:cxn modelId="{3CCA9454-759D-4DC7-B55C-29F4CD72B930}" type="presParOf" srcId="{92A287C5-A62F-4452-B420-C39F35CF1804}" destId="{6F031C77-CBEB-43DF-B1EB-00CF582C1AC9}" srcOrd="1" destOrd="0" presId="urn:microsoft.com/office/officeart/2005/8/layout/cycle1"/>
    <dgm:cxn modelId="{B0D3B375-1FA0-45E5-A1C3-B4B8CA2E0345}" type="presParOf" srcId="{92A287C5-A62F-4452-B420-C39F35CF1804}" destId="{6F0E83F6-870A-4710-A380-30AFB94E4102}" srcOrd="2" destOrd="0" presId="urn:microsoft.com/office/officeart/2005/8/layout/cycle1"/>
    <dgm:cxn modelId="{0E3C578C-648E-4952-8DF2-DBA96223F6A5}" type="presParOf" srcId="{92A287C5-A62F-4452-B420-C39F35CF1804}" destId="{FA16D502-48BF-4CEA-9608-13EF4AADB941}" srcOrd="3" destOrd="0" presId="urn:microsoft.com/office/officeart/2005/8/layout/cycle1"/>
    <dgm:cxn modelId="{8A3F55FC-F35B-4D35-B00C-CF75E9E56A2E}" type="presParOf" srcId="{92A287C5-A62F-4452-B420-C39F35CF1804}" destId="{4563DF58-F965-4205-8BFB-4C0E5ED89275}" srcOrd="4" destOrd="0" presId="urn:microsoft.com/office/officeart/2005/8/layout/cycle1"/>
    <dgm:cxn modelId="{108C4FA9-DE15-4918-8220-FAEE21A79864}" type="presParOf" srcId="{92A287C5-A62F-4452-B420-C39F35CF1804}" destId="{44383142-FFBA-469E-8696-37C1F853F890}" srcOrd="5" destOrd="0" presId="urn:microsoft.com/office/officeart/2005/8/layout/cycle1"/>
    <dgm:cxn modelId="{4CBCB14F-3CE5-432C-923A-46D3BF8B11BD}" type="presParOf" srcId="{92A287C5-A62F-4452-B420-C39F35CF1804}" destId="{BC94231E-94C1-4B5F-B507-7569F9FAAA63}" srcOrd="6" destOrd="0" presId="urn:microsoft.com/office/officeart/2005/8/layout/cycle1"/>
    <dgm:cxn modelId="{C10FACED-D099-4728-96BA-31BDB4909282}" type="presParOf" srcId="{92A287C5-A62F-4452-B420-C39F35CF1804}" destId="{E3490DA1-5FF1-46A0-95E2-2F0D11872F7E}" srcOrd="7" destOrd="0" presId="urn:microsoft.com/office/officeart/2005/8/layout/cycle1"/>
    <dgm:cxn modelId="{C24BA186-4EA6-4A17-9EDB-B28591CAB1D6}" type="presParOf" srcId="{92A287C5-A62F-4452-B420-C39F35CF1804}" destId="{8831D1B9-4D5F-4C1D-B836-3CADD0DC141D}"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FDF2A-7765-4642-A54E-DBE42EA266D6}">
      <dsp:nvSpPr>
        <dsp:cNvPr id="0" name=""/>
        <dsp:cNvSpPr/>
      </dsp:nvSpPr>
      <dsp:spPr>
        <a:xfrm rot="3053220">
          <a:off x="0" y="127000"/>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EF62-A0A6-474A-852C-1E5B20D065DF}">
      <dsp:nvSpPr>
        <dsp:cNvPr id="0" name=""/>
        <dsp:cNvSpPr/>
      </dsp:nvSpPr>
      <dsp:spPr>
        <a:xfrm>
          <a:off x="815751" y="1383929"/>
          <a:ext cx="158496" cy="1584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9343CA-A06B-DC4A-B4AF-4AB2180F2FAC}">
      <dsp:nvSpPr>
        <dsp:cNvPr id="0" name=""/>
        <dsp:cNvSpPr/>
      </dsp:nvSpPr>
      <dsp:spPr>
        <a:xfrm>
          <a:off x="815750" y="879873"/>
          <a:ext cx="1459953" cy="48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Pre 1950</a:t>
          </a:r>
        </a:p>
      </dsp:txBody>
      <dsp:txXfrm>
        <a:off x="815750" y="879873"/>
        <a:ext cx="1459953" cy="483103"/>
      </dsp:txXfrm>
    </dsp:sp>
    <dsp:sp modelId="{644C2181-511C-BC4D-A68F-F2DDC16023EF}">
      <dsp:nvSpPr>
        <dsp:cNvPr id="0" name=""/>
        <dsp:cNvSpPr/>
      </dsp:nvSpPr>
      <dsp:spPr>
        <a:xfrm>
          <a:off x="2173224" y="1721104"/>
          <a:ext cx="286512" cy="28651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11B19-71F3-6844-B8DC-A5DFD80CB7AE}">
      <dsp:nvSpPr>
        <dsp:cNvPr id="0" name=""/>
        <dsp:cNvSpPr/>
      </dsp:nvSpPr>
      <dsp:spPr>
        <a:xfrm>
          <a:off x="2039884" y="1311928"/>
          <a:ext cx="2448265" cy="566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1950-1990s</a:t>
          </a:r>
        </a:p>
      </dsp:txBody>
      <dsp:txXfrm>
        <a:off x="2039884" y="1311928"/>
        <a:ext cx="2448265" cy="566887"/>
      </dsp:txXfrm>
    </dsp:sp>
    <dsp:sp modelId="{7B2128DC-F676-FA49-B69C-0D41200F9FFC}">
      <dsp:nvSpPr>
        <dsp:cNvPr id="0" name=""/>
        <dsp:cNvSpPr/>
      </dsp:nvSpPr>
      <dsp:spPr>
        <a:xfrm>
          <a:off x="3127248" y="2464048"/>
          <a:ext cx="396240" cy="396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F5E0D-5CA0-6840-9468-28E005B0B234}">
      <dsp:nvSpPr>
        <dsp:cNvPr id="0" name=""/>
        <dsp:cNvSpPr/>
      </dsp:nvSpPr>
      <dsp:spPr>
        <a:xfrm>
          <a:off x="3619994" y="2291073"/>
          <a:ext cx="2476005" cy="4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t>21</a:t>
          </a:r>
          <a:r>
            <a:rPr lang="en-GB" sz="2800" kern="1200" baseline="30000" dirty="0"/>
            <a:t>st</a:t>
          </a:r>
          <a:r>
            <a:rPr lang="en-GB" sz="2800" kern="1200" dirty="0"/>
            <a:t> Century</a:t>
          </a:r>
        </a:p>
      </dsp:txBody>
      <dsp:txXfrm>
        <a:off x="3619994" y="2291073"/>
        <a:ext cx="2476005" cy="489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31C77-CBEB-43DF-B1EB-00CF582C1AC9}">
      <dsp:nvSpPr>
        <dsp:cNvPr id="0" name=""/>
        <dsp:cNvSpPr/>
      </dsp:nvSpPr>
      <dsp:spPr>
        <a:xfrm>
          <a:off x="3827130" y="303614"/>
          <a:ext cx="1546888" cy="154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ga-IE" sz="2400" kern="1200" dirty="0"/>
            <a:t>Information Stored</a:t>
          </a:r>
          <a:endParaRPr lang="en-IE" sz="2400" kern="1200" dirty="0"/>
        </a:p>
      </dsp:txBody>
      <dsp:txXfrm>
        <a:off x="3827130" y="303614"/>
        <a:ext cx="1546888" cy="1546888"/>
      </dsp:txXfrm>
    </dsp:sp>
    <dsp:sp modelId="{6F0E83F6-870A-4710-A380-30AFB94E4102}">
      <dsp:nvSpPr>
        <dsp:cNvPr id="0" name=""/>
        <dsp:cNvSpPr/>
      </dsp:nvSpPr>
      <dsp:spPr>
        <a:xfrm>
          <a:off x="1471505" y="-592"/>
          <a:ext cx="3657044" cy="3657044"/>
        </a:xfrm>
        <a:prstGeom prst="circularArrow">
          <a:avLst>
            <a:gd name="adj1" fmla="val 8248"/>
            <a:gd name="adj2" fmla="val 576102"/>
            <a:gd name="adj3" fmla="val 2963926"/>
            <a:gd name="adj4" fmla="val 51676"/>
            <a:gd name="adj5" fmla="val 9623"/>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63DF58-F965-4205-8BFB-4C0E5ED89275}">
      <dsp:nvSpPr>
        <dsp:cNvPr id="0" name=""/>
        <dsp:cNvSpPr/>
      </dsp:nvSpPr>
      <dsp:spPr>
        <a:xfrm>
          <a:off x="2526583" y="2556227"/>
          <a:ext cx="1546888" cy="154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ga-IE" sz="2400" kern="1200" dirty="0"/>
            <a:t>Information Used</a:t>
          </a:r>
          <a:endParaRPr lang="en-IE" sz="2400" kern="1200" dirty="0"/>
        </a:p>
      </dsp:txBody>
      <dsp:txXfrm>
        <a:off x="2526583" y="2556227"/>
        <a:ext cx="1546888" cy="1546888"/>
      </dsp:txXfrm>
    </dsp:sp>
    <dsp:sp modelId="{44383142-FFBA-469E-8696-37C1F853F890}">
      <dsp:nvSpPr>
        <dsp:cNvPr id="0" name=""/>
        <dsp:cNvSpPr/>
      </dsp:nvSpPr>
      <dsp:spPr>
        <a:xfrm>
          <a:off x="1471505" y="-592"/>
          <a:ext cx="3657044" cy="3657044"/>
        </a:xfrm>
        <a:prstGeom prst="circularArrow">
          <a:avLst>
            <a:gd name="adj1" fmla="val 8248"/>
            <a:gd name="adj2" fmla="val 576102"/>
            <a:gd name="adj3" fmla="val 10172223"/>
            <a:gd name="adj4" fmla="val 7259973"/>
            <a:gd name="adj5" fmla="val 9623"/>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490DA1-5FF1-46A0-95E2-2F0D11872F7E}">
      <dsp:nvSpPr>
        <dsp:cNvPr id="0" name=""/>
        <dsp:cNvSpPr/>
      </dsp:nvSpPr>
      <dsp:spPr>
        <a:xfrm>
          <a:off x="1226037" y="303614"/>
          <a:ext cx="1546888" cy="154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ga-IE" sz="2400" kern="1200" dirty="0"/>
            <a:t>Information Created</a:t>
          </a:r>
          <a:endParaRPr lang="en-IE" sz="2400" kern="1200" dirty="0"/>
        </a:p>
      </dsp:txBody>
      <dsp:txXfrm>
        <a:off x="1226037" y="303614"/>
        <a:ext cx="1546888" cy="1546888"/>
      </dsp:txXfrm>
    </dsp:sp>
    <dsp:sp modelId="{8831D1B9-4D5F-4C1D-B836-3CADD0DC141D}">
      <dsp:nvSpPr>
        <dsp:cNvPr id="0" name=""/>
        <dsp:cNvSpPr/>
      </dsp:nvSpPr>
      <dsp:spPr>
        <a:xfrm>
          <a:off x="1471505" y="-592"/>
          <a:ext cx="3657044" cy="3657044"/>
        </a:xfrm>
        <a:prstGeom prst="circularArrow">
          <a:avLst>
            <a:gd name="adj1" fmla="val 8248"/>
            <a:gd name="adj2" fmla="val 576102"/>
            <a:gd name="adj3" fmla="val 16856786"/>
            <a:gd name="adj4" fmla="val 14967112"/>
            <a:gd name="adj5" fmla="val 9623"/>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62E26B-CF70-49F0-A0F1-3CAEFD1524F9}" type="datetimeFigureOut">
              <a:rPr lang="en-IE" smtClean="0"/>
              <a:t>17/09/2019</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9C6DFD-454E-4BDE-BECD-D90B03D43808}" type="slidenum">
              <a:rPr lang="en-IE" smtClean="0"/>
              <a:t>‹#›</a:t>
            </a:fld>
            <a:endParaRPr lang="en-IE"/>
          </a:p>
        </p:txBody>
      </p:sp>
    </p:spTree>
    <p:extLst>
      <p:ext uri="{BB962C8B-B14F-4D97-AF65-F5344CB8AC3E}">
        <p14:creationId xmlns:p14="http://schemas.microsoft.com/office/powerpoint/2010/main" val="334521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89C6DFD-454E-4BDE-BECD-D90B03D43808}" type="slidenum">
              <a:rPr lang="en-IE" smtClean="0"/>
              <a:t>1</a:t>
            </a:fld>
            <a:endParaRPr lang="en-IE"/>
          </a:p>
        </p:txBody>
      </p:sp>
    </p:spTree>
    <p:extLst>
      <p:ext uri="{BB962C8B-B14F-4D97-AF65-F5344CB8AC3E}">
        <p14:creationId xmlns:p14="http://schemas.microsoft.com/office/powerpoint/2010/main" val="10993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89C6DFD-454E-4BDE-BECD-D90B03D43808}" type="slidenum">
              <a:rPr lang="en-IE" smtClean="0"/>
              <a:t>2</a:t>
            </a:fld>
            <a:endParaRPr lang="en-IE"/>
          </a:p>
        </p:txBody>
      </p:sp>
    </p:spTree>
    <p:extLst>
      <p:ext uri="{BB962C8B-B14F-4D97-AF65-F5344CB8AC3E}">
        <p14:creationId xmlns:p14="http://schemas.microsoft.com/office/powerpoint/2010/main" val="342768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89C6DFD-454E-4BDE-BECD-D90B03D43808}" type="slidenum">
              <a:rPr lang="en-IE" smtClean="0"/>
              <a:t>11</a:t>
            </a:fld>
            <a:endParaRPr lang="en-IE"/>
          </a:p>
        </p:txBody>
      </p:sp>
    </p:spTree>
    <p:extLst>
      <p:ext uri="{BB962C8B-B14F-4D97-AF65-F5344CB8AC3E}">
        <p14:creationId xmlns:p14="http://schemas.microsoft.com/office/powerpoint/2010/main" val="380728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D05AA7EC-5803-494B-9E33-31E7747B1585}" type="datetime1">
              <a:rPr lang="en-IE" smtClean="0"/>
              <a:t>17/09/2019</a:t>
            </a:fld>
            <a:endParaRPr lang="en-IE"/>
          </a:p>
        </p:txBody>
      </p:sp>
      <p:sp>
        <p:nvSpPr>
          <p:cNvPr id="17" name="Footer Placeholder 16"/>
          <p:cNvSpPr>
            <a:spLocks noGrp="1"/>
          </p:cNvSpPr>
          <p:nvPr>
            <p:ph type="ftr" sz="quarter" idx="11"/>
          </p:nvPr>
        </p:nvSpPr>
        <p:spPr>
          <a:xfrm>
            <a:off x="2898648" y="6355080"/>
            <a:ext cx="3474720" cy="365760"/>
          </a:xfrm>
        </p:spPr>
        <p:txBody>
          <a:bodyPr/>
          <a:lstStyle/>
          <a:p>
            <a:r>
              <a:rPr lang="en-IE"/>
              <a:t>Data Storage &amp; Management</a:t>
            </a:r>
          </a:p>
        </p:txBody>
      </p:sp>
      <p:sp>
        <p:nvSpPr>
          <p:cNvPr id="29" name="Slide Number Placeholder 28"/>
          <p:cNvSpPr>
            <a:spLocks noGrp="1"/>
          </p:cNvSpPr>
          <p:nvPr>
            <p:ph type="sldNum" sz="quarter" idx="12"/>
          </p:nvPr>
        </p:nvSpPr>
        <p:spPr>
          <a:xfrm>
            <a:off x="1216152" y="6355080"/>
            <a:ext cx="1219200" cy="365760"/>
          </a:xfrm>
        </p:spPr>
        <p:txBody>
          <a:bodyPr/>
          <a:lstStyle/>
          <a:p>
            <a:fld id="{A795FE1D-C3C2-4288-B202-270E58405F08}" type="slidenum">
              <a:rPr lang="en-IE" smtClean="0"/>
              <a:t>‹#›</a:t>
            </a:fld>
            <a:endParaRPr lang="en-IE"/>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3CA146-8546-4BCC-ADE6-690F652BFB7E}" type="datetime1">
              <a:rPr lang="en-IE" smtClean="0"/>
              <a:t>17/09/2019</a:t>
            </a:fld>
            <a:endParaRPr lang="en-IE"/>
          </a:p>
        </p:txBody>
      </p:sp>
      <p:sp>
        <p:nvSpPr>
          <p:cNvPr id="5" name="Footer Placeholder 4"/>
          <p:cNvSpPr>
            <a:spLocks noGrp="1"/>
          </p:cNvSpPr>
          <p:nvPr>
            <p:ph type="ftr" sz="quarter" idx="11"/>
          </p:nvPr>
        </p:nvSpPr>
        <p:spPr/>
        <p:txBody>
          <a:bodyPr/>
          <a:lstStyle/>
          <a:p>
            <a:r>
              <a:rPr lang="en-IE"/>
              <a:t>Data Storage &amp; Management</a:t>
            </a:r>
          </a:p>
        </p:txBody>
      </p:sp>
      <p:sp>
        <p:nvSpPr>
          <p:cNvPr id="6" name="Slide Number Placeholder 5"/>
          <p:cNvSpPr>
            <a:spLocks noGrp="1"/>
          </p:cNvSpPr>
          <p:nvPr>
            <p:ph type="sldNum" sz="quarter" idx="12"/>
          </p:nvPr>
        </p:nvSpPr>
        <p:spPr/>
        <p:txBody>
          <a:bodyPr/>
          <a:lstStyle/>
          <a:p>
            <a:fld id="{A795FE1D-C3C2-4288-B202-270E58405F08}" type="slidenum">
              <a:rPr lang="en-IE" smtClean="0"/>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510C8CD-650E-454E-830E-825835665F2B}" type="datetime1">
              <a:rPr lang="en-IE" smtClean="0"/>
              <a:t>17/09/2019</a:t>
            </a:fld>
            <a:endParaRPr lang="en-IE"/>
          </a:p>
        </p:txBody>
      </p:sp>
      <p:sp>
        <p:nvSpPr>
          <p:cNvPr id="5" name="Footer Placeholder 4"/>
          <p:cNvSpPr>
            <a:spLocks noGrp="1"/>
          </p:cNvSpPr>
          <p:nvPr>
            <p:ph type="ftr" sz="quarter" idx="11"/>
          </p:nvPr>
        </p:nvSpPr>
        <p:spPr/>
        <p:txBody>
          <a:bodyPr/>
          <a:lstStyle/>
          <a:p>
            <a:r>
              <a:rPr lang="en-IE"/>
              <a:t>Data Storage &amp; Management</a:t>
            </a:r>
          </a:p>
        </p:txBody>
      </p:sp>
      <p:sp>
        <p:nvSpPr>
          <p:cNvPr id="6" name="Slide Number Placeholder 5"/>
          <p:cNvSpPr>
            <a:spLocks noGrp="1"/>
          </p:cNvSpPr>
          <p:nvPr>
            <p:ph type="sldNum" sz="quarter" idx="12"/>
          </p:nvPr>
        </p:nvSpPr>
        <p:spPr/>
        <p:txBody>
          <a:bodyPr/>
          <a:lstStyle/>
          <a:p>
            <a:fld id="{A795FE1D-C3C2-4288-B202-270E58405F08}" type="slidenum">
              <a:rPr lang="en-IE" smtClean="0"/>
              <a:t>‹#›</a:t>
            </a:fld>
            <a:endParaRPr lang="en-IE"/>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C90A7575-2568-44CB-A811-B2BCEBA0300C}" type="datetime1">
              <a:rPr lang="en-IE" smtClean="0"/>
              <a:t>17/09/2019</a:t>
            </a:fld>
            <a:endParaRPr lang="en-IE"/>
          </a:p>
        </p:txBody>
      </p:sp>
      <p:sp>
        <p:nvSpPr>
          <p:cNvPr id="5" name="Footer Placeholder 4"/>
          <p:cNvSpPr>
            <a:spLocks noGrp="1"/>
          </p:cNvSpPr>
          <p:nvPr>
            <p:ph type="ftr" sz="quarter" idx="11"/>
          </p:nvPr>
        </p:nvSpPr>
        <p:spPr/>
        <p:txBody>
          <a:bodyPr/>
          <a:lstStyle/>
          <a:p>
            <a:r>
              <a:rPr lang="en-IE"/>
              <a:t>Data Storage &amp; Management</a:t>
            </a:r>
          </a:p>
        </p:txBody>
      </p:sp>
      <p:sp>
        <p:nvSpPr>
          <p:cNvPr id="6" name="Slide Number Placeholder 5"/>
          <p:cNvSpPr>
            <a:spLocks noGrp="1"/>
          </p:cNvSpPr>
          <p:nvPr>
            <p:ph type="sldNum" sz="quarter" idx="12"/>
          </p:nvPr>
        </p:nvSpPr>
        <p:spPr/>
        <p:txBody>
          <a:bodyPr/>
          <a:lstStyle/>
          <a:p>
            <a:fld id="{A795FE1D-C3C2-4288-B202-270E58405F08}" type="slidenum">
              <a:rPr lang="en-IE" smtClean="0"/>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5413ABEA-6F50-414B-A6C0-79CB1ACD5B81}" type="datetime1">
              <a:rPr lang="en-IE" smtClean="0"/>
              <a:t>17/09/2019</a:t>
            </a:fld>
            <a:endParaRPr lang="en-IE"/>
          </a:p>
        </p:txBody>
      </p:sp>
      <p:sp>
        <p:nvSpPr>
          <p:cNvPr id="5" name="Footer Placeholder 4"/>
          <p:cNvSpPr>
            <a:spLocks noGrp="1"/>
          </p:cNvSpPr>
          <p:nvPr>
            <p:ph type="ftr" sz="quarter" idx="11"/>
          </p:nvPr>
        </p:nvSpPr>
        <p:spPr>
          <a:xfrm>
            <a:off x="2898648" y="6355080"/>
            <a:ext cx="3474720" cy="365760"/>
          </a:xfrm>
        </p:spPr>
        <p:txBody>
          <a:bodyPr/>
          <a:lstStyle/>
          <a:p>
            <a:r>
              <a:rPr lang="en-IE"/>
              <a:t>Data Storage &amp; Management</a:t>
            </a:r>
          </a:p>
        </p:txBody>
      </p:sp>
      <p:sp>
        <p:nvSpPr>
          <p:cNvPr id="6" name="Slide Number Placeholder 5"/>
          <p:cNvSpPr>
            <a:spLocks noGrp="1"/>
          </p:cNvSpPr>
          <p:nvPr>
            <p:ph type="sldNum" sz="quarter" idx="12"/>
          </p:nvPr>
        </p:nvSpPr>
        <p:spPr>
          <a:xfrm>
            <a:off x="1069848" y="6355080"/>
            <a:ext cx="1520952" cy="365760"/>
          </a:xfrm>
        </p:spPr>
        <p:txBody>
          <a:bodyPr/>
          <a:lstStyle/>
          <a:p>
            <a:fld id="{A795FE1D-C3C2-4288-B202-270E58405F08}" type="slidenum">
              <a:rPr lang="en-IE" smtClean="0"/>
              <a:t>‹#›</a:t>
            </a:fld>
            <a:endParaRPr lang="en-IE"/>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06C63D7-AD15-4851-B345-BAC93E4A0FD1}" type="datetime1">
              <a:rPr lang="en-IE" smtClean="0"/>
              <a:t>17/09/2019</a:t>
            </a:fld>
            <a:endParaRPr lang="en-IE"/>
          </a:p>
        </p:txBody>
      </p:sp>
      <p:sp>
        <p:nvSpPr>
          <p:cNvPr id="6" name="Footer Placeholder 5"/>
          <p:cNvSpPr>
            <a:spLocks noGrp="1"/>
          </p:cNvSpPr>
          <p:nvPr>
            <p:ph type="ftr" sz="quarter" idx="11"/>
          </p:nvPr>
        </p:nvSpPr>
        <p:spPr/>
        <p:txBody>
          <a:bodyPr/>
          <a:lstStyle/>
          <a:p>
            <a:r>
              <a:rPr lang="en-IE"/>
              <a:t>Data Storage &amp; Management</a:t>
            </a:r>
          </a:p>
        </p:txBody>
      </p:sp>
      <p:sp>
        <p:nvSpPr>
          <p:cNvPr id="7" name="Slide Number Placeholder 6"/>
          <p:cNvSpPr>
            <a:spLocks noGrp="1"/>
          </p:cNvSpPr>
          <p:nvPr>
            <p:ph type="sldNum" sz="quarter" idx="12"/>
          </p:nvPr>
        </p:nvSpPr>
        <p:spPr/>
        <p:txBody>
          <a:bodyPr/>
          <a:lstStyle/>
          <a:p>
            <a:fld id="{A795FE1D-C3C2-4288-B202-270E58405F08}" type="slidenum">
              <a:rPr lang="en-IE" smtClean="0"/>
              <a:t>‹#›</a:t>
            </a:fld>
            <a:endParaRPr lang="en-IE"/>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9A021A8-3AD6-4491-AFAB-18BB1750D36F}" type="datetime1">
              <a:rPr lang="en-IE" smtClean="0"/>
              <a:t>17/09/2019</a:t>
            </a:fld>
            <a:endParaRPr lang="en-IE"/>
          </a:p>
        </p:txBody>
      </p:sp>
      <p:sp>
        <p:nvSpPr>
          <p:cNvPr id="8" name="Footer Placeholder 7"/>
          <p:cNvSpPr>
            <a:spLocks noGrp="1"/>
          </p:cNvSpPr>
          <p:nvPr>
            <p:ph type="ftr" sz="quarter" idx="11"/>
          </p:nvPr>
        </p:nvSpPr>
        <p:spPr/>
        <p:txBody>
          <a:bodyPr/>
          <a:lstStyle/>
          <a:p>
            <a:r>
              <a:rPr lang="en-IE"/>
              <a:t>Data Storage &amp; Management</a:t>
            </a:r>
          </a:p>
        </p:txBody>
      </p:sp>
      <p:sp>
        <p:nvSpPr>
          <p:cNvPr id="9" name="Slide Number Placeholder 8"/>
          <p:cNvSpPr>
            <a:spLocks noGrp="1"/>
          </p:cNvSpPr>
          <p:nvPr>
            <p:ph type="sldNum" sz="quarter" idx="12"/>
          </p:nvPr>
        </p:nvSpPr>
        <p:spPr/>
        <p:txBody>
          <a:bodyPr/>
          <a:lstStyle/>
          <a:p>
            <a:fld id="{A795FE1D-C3C2-4288-B202-270E58405F08}" type="slidenum">
              <a:rPr lang="en-IE" smtClean="0"/>
              <a:t>‹#›</a:t>
            </a:fld>
            <a:endParaRPr lang="en-IE"/>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A5C68C-761E-4C55-BC2F-32A4DE5A78EB}" type="datetime1">
              <a:rPr lang="en-IE" smtClean="0"/>
              <a:t>17/09/2019</a:t>
            </a:fld>
            <a:endParaRPr lang="en-IE"/>
          </a:p>
        </p:txBody>
      </p:sp>
      <p:sp>
        <p:nvSpPr>
          <p:cNvPr id="4" name="Footer Placeholder 3"/>
          <p:cNvSpPr>
            <a:spLocks noGrp="1"/>
          </p:cNvSpPr>
          <p:nvPr>
            <p:ph type="ftr" sz="quarter" idx="11"/>
          </p:nvPr>
        </p:nvSpPr>
        <p:spPr/>
        <p:txBody>
          <a:bodyPr/>
          <a:lstStyle/>
          <a:p>
            <a:r>
              <a:rPr lang="en-IE"/>
              <a:t>Data Storage &amp; Management</a:t>
            </a:r>
          </a:p>
        </p:txBody>
      </p:sp>
      <p:sp>
        <p:nvSpPr>
          <p:cNvPr id="5" name="Slide Number Placeholder 4"/>
          <p:cNvSpPr>
            <a:spLocks noGrp="1"/>
          </p:cNvSpPr>
          <p:nvPr>
            <p:ph type="sldNum" sz="quarter" idx="12"/>
          </p:nvPr>
        </p:nvSpPr>
        <p:spPr/>
        <p:txBody>
          <a:bodyPr/>
          <a:lstStyle/>
          <a:p>
            <a:fld id="{A795FE1D-C3C2-4288-B202-270E58405F08}" type="slidenum">
              <a:rPr lang="en-IE" smtClean="0"/>
              <a:t>‹#›</a:t>
            </a:fld>
            <a:endParaRPr lang="en-IE"/>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FA42F-05A7-425F-ACD5-3CD26FCA4A15}" type="datetime1">
              <a:rPr lang="en-IE" smtClean="0"/>
              <a:t>17/09/2019</a:t>
            </a:fld>
            <a:endParaRPr lang="en-IE"/>
          </a:p>
        </p:txBody>
      </p:sp>
      <p:sp>
        <p:nvSpPr>
          <p:cNvPr id="3" name="Footer Placeholder 2"/>
          <p:cNvSpPr>
            <a:spLocks noGrp="1"/>
          </p:cNvSpPr>
          <p:nvPr>
            <p:ph type="ftr" sz="quarter" idx="11"/>
          </p:nvPr>
        </p:nvSpPr>
        <p:spPr/>
        <p:txBody>
          <a:bodyPr/>
          <a:lstStyle/>
          <a:p>
            <a:r>
              <a:rPr lang="en-IE"/>
              <a:t>Data Storage &amp; Management</a:t>
            </a:r>
          </a:p>
        </p:txBody>
      </p:sp>
      <p:sp>
        <p:nvSpPr>
          <p:cNvPr id="4" name="Slide Number Placeholder 3"/>
          <p:cNvSpPr>
            <a:spLocks noGrp="1"/>
          </p:cNvSpPr>
          <p:nvPr>
            <p:ph type="sldNum" sz="quarter" idx="12"/>
          </p:nvPr>
        </p:nvSpPr>
        <p:spPr/>
        <p:txBody>
          <a:bodyPr/>
          <a:lstStyle/>
          <a:p>
            <a:fld id="{A795FE1D-C3C2-4288-B202-270E58405F08}" type="slidenum">
              <a:rPr lang="en-IE" smtClean="0"/>
              <a:t>‹#›</a:t>
            </a:fld>
            <a:endParaRPr lang="en-IE"/>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3C8F5B4-6F8E-44AF-9144-B7D131601CFF}" type="datetime1">
              <a:rPr lang="en-IE" smtClean="0"/>
              <a:t>17/09/2019</a:t>
            </a:fld>
            <a:endParaRPr lang="en-IE"/>
          </a:p>
        </p:txBody>
      </p:sp>
      <p:sp>
        <p:nvSpPr>
          <p:cNvPr id="6" name="Footer Placeholder 5"/>
          <p:cNvSpPr>
            <a:spLocks noGrp="1"/>
          </p:cNvSpPr>
          <p:nvPr>
            <p:ph type="ftr" sz="quarter" idx="11"/>
          </p:nvPr>
        </p:nvSpPr>
        <p:spPr/>
        <p:txBody>
          <a:bodyPr/>
          <a:lstStyle/>
          <a:p>
            <a:r>
              <a:rPr lang="en-IE"/>
              <a:t>Data Storage &amp; Management</a:t>
            </a:r>
          </a:p>
        </p:txBody>
      </p:sp>
      <p:sp>
        <p:nvSpPr>
          <p:cNvPr id="7" name="Slide Number Placeholder 6"/>
          <p:cNvSpPr>
            <a:spLocks noGrp="1"/>
          </p:cNvSpPr>
          <p:nvPr>
            <p:ph type="sldNum" sz="quarter" idx="12"/>
          </p:nvPr>
        </p:nvSpPr>
        <p:spPr/>
        <p:txBody>
          <a:bodyPr/>
          <a:lstStyle/>
          <a:p>
            <a:fld id="{A795FE1D-C3C2-4288-B202-270E58405F08}" type="slidenum">
              <a:rPr lang="en-IE" smtClean="0"/>
              <a:t>‹#›</a:t>
            </a:fld>
            <a:endParaRPr lang="en-IE"/>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04894FD-8725-4DCD-ADEB-77154A9039B0}" type="datetime1">
              <a:rPr lang="en-IE" smtClean="0"/>
              <a:t>17/09/2019</a:t>
            </a:fld>
            <a:endParaRPr lang="en-IE"/>
          </a:p>
        </p:txBody>
      </p:sp>
      <p:sp>
        <p:nvSpPr>
          <p:cNvPr id="6" name="Footer Placeholder 5"/>
          <p:cNvSpPr>
            <a:spLocks noGrp="1"/>
          </p:cNvSpPr>
          <p:nvPr>
            <p:ph type="ftr" sz="quarter" idx="11"/>
          </p:nvPr>
        </p:nvSpPr>
        <p:spPr/>
        <p:txBody>
          <a:bodyPr/>
          <a:lstStyle/>
          <a:p>
            <a:r>
              <a:rPr lang="en-IE"/>
              <a:t>Data Storage &amp; Management</a:t>
            </a:r>
          </a:p>
        </p:txBody>
      </p:sp>
      <p:sp>
        <p:nvSpPr>
          <p:cNvPr id="7" name="Slide Number Placeholder 6"/>
          <p:cNvSpPr>
            <a:spLocks noGrp="1"/>
          </p:cNvSpPr>
          <p:nvPr>
            <p:ph type="sldNum" sz="quarter" idx="12"/>
          </p:nvPr>
        </p:nvSpPr>
        <p:spPr/>
        <p:txBody>
          <a:bodyPr/>
          <a:lstStyle/>
          <a:p>
            <a:fld id="{A795FE1D-C3C2-4288-B202-270E58405F08}" type="slidenum">
              <a:rPr lang="en-IE" smtClean="0"/>
              <a:t>‹#›</a:t>
            </a:fld>
            <a:endParaRPr lang="en-IE"/>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F2069B8B-49D3-4C1B-AE57-672B255F8C62}" type="datetime1">
              <a:rPr lang="en-IE" smtClean="0"/>
              <a:t>17/09/2019</a:t>
            </a:fld>
            <a:endParaRPr lang="en-IE"/>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IE"/>
              <a:t>Data Storage &amp; Management</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A795FE1D-C3C2-4288-B202-270E58405F08}" type="slidenum">
              <a:rPr lang="en-IE" smtClean="0"/>
              <a:t>‹#›</a:t>
            </a:fld>
            <a:endParaRPr lang="en-IE"/>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tonybates.ca/2016/01/04/book-review-the-future-of-the-professions-including-teachin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w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urses.washington.edu/isports/readings/Meadow_and_Yuan.pdf" TargetMode="External"/><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the1709blog.blogspot.com/2011/07/us-content-industry-and-isps-to-inform.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pixabay.com/en/question-question-mark-help-2309042/"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flickr.com/photos/simiezzz/647478939/"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ga-IE" dirty="0"/>
              <a:t>Data Mining </a:t>
            </a:r>
            <a:br>
              <a:rPr lang="ga-IE" dirty="0"/>
            </a:br>
            <a:r>
              <a:rPr lang="ga-IE" dirty="0"/>
              <a:t>&amp; Machine Learning I</a:t>
            </a:r>
            <a:endParaRPr lang="en-IE" dirty="0"/>
          </a:p>
        </p:txBody>
      </p:sp>
      <p:sp>
        <p:nvSpPr>
          <p:cNvPr id="3" name="Subtitle 2"/>
          <p:cNvSpPr>
            <a:spLocks noGrp="1"/>
          </p:cNvSpPr>
          <p:nvPr>
            <p:ph type="subTitle" idx="1"/>
          </p:nvPr>
        </p:nvSpPr>
        <p:spPr/>
        <p:txBody>
          <a:bodyPr/>
          <a:lstStyle/>
          <a:p>
            <a:r>
              <a:rPr lang="en-IE" dirty="0"/>
              <a:t>1.</a:t>
            </a:r>
            <a:r>
              <a:rPr lang="en-GB" dirty="0"/>
              <a:t> </a:t>
            </a:r>
            <a:r>
              <a:rPr lang="en-IE" dirty="0"/>
              <a:t>Overview of Data Mining and Machine Learning</a:t>
            </a:r>
          </a:p>
          <a:p>
            <a:endParaRPr lang="en-IE" dirty="0"/>
          </a:p>
        </p:txBody>
      </p:sp>
      <p:pic>
        <p:nvPicPr>
          <p:cNvPr id="9" name="Picture 8" descr="Book Review: The Future of the Professions (including ...">
            <a:extLst>
              <a:ext uri="{FF2B5EF4-FFF2-40B4-BE49-F238E27FC236}">
                <a16:creationId xmlns:a16="http://schemas.microsoft.com/office/drawing/2014/main" id="{77FB42F5-8B40-BD4A-87F1-E95120AA9EF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31640" y="3861651"/>
            <a:ext cx="1252234" cy="990600"/>
          </a:xfrm>
          <a:prstGeom prst="rect">
            <a:avLst/>
          </a:prstGeom>
        </p:spPr>
      </p:pic>
    </p:spTree>
    <p:extLst>
      <p:ext uri="{BB962C8B-B14F-4D97-AF65-F5344CB8AC3E}">
        <p14:creationId xmlns:p14="http://schemas.microsoft.com/office/powerpoint/2010/main" val="3281816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181546" y="2168860"/>
          <a:ext cx="6600056"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r>
              <a:rPr lang="ga-IE" dirty="0"/>
              <a:t>1</a:t>
            </a:r>
            <a:r>
              <a:rPr lang="en-IE" dirty="0"/>
              <a:t>.2 Data Science Methodologies</a:t>
            </a:r>
          </a:p>
        </p:txBody>
      </p:sp>
      <p:sp>
        <p:nvSpPr>
          <p:cNvPr id="3" name="Content Placeholder 2"/>
          <p:cNvSpPr>
            <a:spLocks noGrp="1"/>
          </p:cNvSpPr>
          <p:nvPr>
            <p:ph sz="quarter" idx="1"/>
          </p:nvPr>
        </p:nvSpPr>
        <p:spPr/>
        <p:txBody>
          <a:bodyPr>
            <a:normAutofit/>
          </a:bodyPr>
          <a:lstStyle/>
          <a:p>
            <a:pPr lvl="1"/>
            <a:endParaRPr lang="ga-IE" dirty="0"/>
          </a:p>
          <a:p>
            <a:pPr lvl="1"/>
            <a:r>
              <a:rPr lang="ga-IE" dirty="0"/>
              <a:t>Data Explosion</a:t>
            </a:r>
            <a:endParaRPr lang="en-IE" dirty="0"/>
          </a:p>
          <a:p>
            <a:pPr marL="274320" lvl="1" indent="0">
              <a:buNone/>
            </a:pPr>
            <a:r>
              <a:rPr lang="en-IE" sz="1500" dirty="0"/>
              <a:t>	</a:t>
            </a:r>
            <a:endParaRPr lang="en-IE" dirty="0"/>
          </a:p>
          <a:p>
            <a:pPr lvl="4"/>
            <a:endParaRPr lang="en-IE" dirty="0"/>
          </a:p>
        </p:txBody>
      </p:sp>
      <p:pic>
        <p:nvPicPr>
          <p:cNvPr id="1026" name="Picture 2" descr="C:\Users\mbradford\AppData\Local\Microsoft\Windows\Temporary Internet Files\Content.IE5\84PHWZRF\MC90023733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3888" y="3212976"/>
            <a:ext cx="1810693" cy="183332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795FE1D-C3C2-4288-B202-270E58405F08}" type="slidenum">
              <a:rPr lang="en-IE" smtClean="0"/>
              <a:t>10</a:t>
            </a:fld>
            <a:endParaRPr lang="en-IE"/>
          </a:p>
        </p:txBody>
      </p:sp>
      <p:sp>
        <p:nvSpPr>
          <p:cNvPr id="8" name="Footer Placeholder 4">
            <a:extLst>
              <a:ext uri="{FF2B5EF4-FFF2-40B4-BE49-F238E27FC236}">
                <a16:creationId xmlns:a16="http://schemas.microsoft.com/office/drawing/2014/main" id="{B06F54F3-1E98-0748-8AA9-35A8A82873E1}"/>
              </a:ext>
            </a:extLst>
          </p:cNvPr>
          <p:cNvSpPr>
            <a:spLocks noGrp="1"/>
          </p:cNvSpPr>
          <p:nvPr>
            <p:ph type="ftr" sz="quarter" idx="11"/>
          </p:nvPr>
        </p:nvSpPr>
        <p:spPr>
          <a:xfrm>
            <a:off x="2898648" y="6356350"/>
            <a:ext cx="3505200" cy="365760"/>
          </a:xfrm>
        </p:spPr>
        <p:txBody>
          <a:bodyPr/>
          <a:lstStyle/>
          <a:p>
            <a:pPr algn="ctr"/>
            <a:r>
              <a:rPr lang="en-IE" dirty="0"/>
              <a:t>Data Mining &amp; Machine Learning I</a:t>
            </a:r>
          </a:p>
        </p:txBody>
      </p:sp>
    </p:spTree>
    <p:extLst>
      <p:ext uri="{BB962C8B-B14F-4D97-AF65-F5344CB8AC3E}">
        <p14:creationId xmlns:p14="http://schemas.microsoft.com/office/powerpoint/2010/main" val="33707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5"/>
          <p:cNvSpPr>
            <a:spLocks noGrp="1"/>
          </p:cNvSpPr>
          <p:nvPr>
            <p:ph type="sldNum" sz="quarter" idx="12"/>
          </p:nvPr>
        </p:nvSpPr>
        <p:spPr bwMode="auto">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defRPr/>
            </a:pPr>
            <a:fld id="{249B15BB-C7ED-4602-9229-B0DBFCB35D8A}" type="slidenum">
              <a:rPr lang="en-US" smtClean="0"/>
              <a:pPr fontAlgn="base">
                <a:spcBef>
                  <a:spcPct val="0"/>
                </a:spcBef>
                <a:spcAft>
                  <a:spcPct val="0"/>
                </a:spcAft>
                <a:defRPr/>
              </a:pPr>
              <a:t>11</a:t>
            </a:fld>
            <a:endParaRPr lang="en-US"/>
          </a:p>
        </p:txBody>
      </p:sp>
      <p:sp>
        <p:nvSpPr>
          <p:cNvPr id="51203" name="Rectangle 2"/>
          <p:cNvSpPr>
            <a:spLocks noGrp="1" noChangeArrowheads="1"/>
          </p:cNvSpPr>
          <p:nvPr>
            <p:ph type="title"/>
          </p:nvPr>
        </p:nvSpPr>
        <p:spPr/>
        <p:txBody>
          <a:bodyPr/>
          <a:lstStyle/>
          <a:p>
            <a:r>
              <a:rPr lang="ga-IE" dirty="0"/>
              <a:t>1.2</a:t>
            </a:r>
            <a:r>
              <a:rPr lang="en-IE" dirty="0"/>
              <a:t> Data Science Methodologies</a:t>
            </a:r>
            <a:endParaRPr lang="en-GB" dirty="0"/>
          </a:p>
        </p:txBody>
      </p:sp>
      <p:sp>
        <p:nvSpPr>
          <p:cNvPr id="51204" name="Rectangle 3"/>
          <p:cNvSpPr>
            <a:spLocks noGrp="1" noChangeArrowheads="1"/>
          </p:cNvSpPr>
          <p:nvPr>
            <p:ph type="body" idx="1"/>
          </p:nvPr>
        </p:nvSpPr>
        <p:spPr>
          <a:xfrm>
            <a:off x="457200" y="1219200"/>
            <a:ext cx="8229600" cy="4937125"/>
          </a:xfrm>
        </p:spPr>
        <p:txBody>
          <a:bodyPr/>
          <a:lstStyle/>
          <a:p>
            <a:pPr lvl="1" eaLnBrk="1" hangingPunct="1"/>
            <a:r>
              <a:rPr lang="en-IE" dirty="0"/>
              <a:t>What is Information?</a:t>
            </a:r>
          </a:p>
          <a:p>
            <a:pPr lvl="4"/>
            <a:endParaRPr lang="en-IE" dirty="0"/>
          </a:p>
          <a:p>
            <a:pPr lvl="2" eaLnBrk="1" hangingPunct="1"/>
            <a:r>
              <a:rPr lang="en-GB" dirty="0"/>
              <a:t>Data vs. Information</a:t>
            </a:r>
          </a:p>
          <a:p>
            <a:pPr lvl="3" eaLnBrk="1" hangingPunct="1"/>
            <a:r>
              <a:rPr lang="en-GB" dirty="0"/>
              <a:t>Data are raw facts</a:t>
            </a:r>
          </a:p>
          <a:p>
            <a:pPr lvl="3" eaLnBrk="1" hangingPunct="1"/>
            <a:r>
              <a:rPr lang="en-GB" dirty="0"/>
              <a:t>Information comes when data is processed, organised, and structured in some way.</a:t>
            </a:r>
          </a:p>
          <a:p>
            <a:pPr lvl="4" eaLnBrk="1" hangingPunct="1"/>
            <a:r>
              <a:rPr lang="en-GB" dirty="0"/>
              <a:t>Data is given a context and meaning</a:t>
            </a:r>
          </a:p>
          <a:p>
            <a:pPr lvl="2" eaLnBrk="1" hangingPunct="1"/>
            <a:endParaRPr lang="en-GB" dirty="0"/>
          </a:p>
          <a:p>
            <a:pPr lvl="2" eaLnBrk="1" hangingPunct="1"/>
            <a:r>
              <a:rPr lang="en-GB" dirty="0"/>
              <a:t>E.g.,</a:t>
            </a:r>
          </a:p>
          <a:p>
            <a:pPr lvl="2" eaLnBrk="1" hangingPunct="1"/>
            <a:endParaRPr lang="en-GB" dirty="0"/>
          </a:p>
          <a:p>
            <a:pPr lvl="3" eaLnBrk="1" hangingPunct="1"/>
            <a:endParaRPr lang="en-GB" dirty="0"/>
          </a:p>
          <a:p>
            <a:pPr lvl="3" eaLnBrk="1" hangingPunct="1"/>
            <a:endParaRPr lang="en-GB" dirty="0"/>
          </a:p>
          <a:p>
            <a:pPr marL="868363" lvl="3" indent="0" eaLnBrk="1" hangingPunct="1">
              <a:buNone/>
            </a:pPr>
            <a:endParaRPr lang="en-GB" dirty="0"/>
          </a:p>
          <a:p>
            <a:pPr lvl="2" eaLnBrk="1" hangingPunct="1"/>
            <a:endParaRPr lang="en-GB" dirty="0"/>
          </a:p>
          <a:p>
            <a:pPr marL="593725" lvl="2" indent="0" eaLnBrk="1" hangingPunct="1">
              <a:buNone/>
            </a:pPr>
            <a:endParaRPr lang="en-GB" dirty="0"/>
          </a:p>
        </p:txBody>
      </p:sp>
      <p:sp>
        <p:nvSpPr>
          <p:cNvPr id="3" name="TextBox 2"/>
          <p:cNvSpPr txBox="1"/>
          <p:nvPr/>
        </p:nvSpPr>
        <p:spPr>
          <a:xfrm>
            <a:off x="1907704" y="4238744"/>
            <a:ext cx="5760640" cy="369332"/>
          </a:xfrm>
          <a:prstGeom prst="rect">
            <a:avLst/>
          </a:prstGeom>
          <a:noFill/>
        </p:spPr>
        <p:txBody>
          <a:bodyPr wrap="square" rtlCol="0">
            <a:spAutoFit/>
          </a:bodyPr>
          <a:lstStyle/>
          <a:p>
            <a:pPr lvl="3" eaLnBrk="1" hangingPunct="1"/>
            <a:r>
              <a:rPr lang="en-GB" b="1" dirty="0"/>
              <a:t>2, 3, 5, 7, 11, 13, 17, 19</a:t>
            </a:r>
          </a:p>
        </p:txBody>
      </p:sp>
      <p:sp>
        <p:nvSpPr>
          <p:cNvPr id="4" name="TextBox 3"/>
          <p:cNvSpPr txBox="1"/>
          <p:nvPr/>
        </p:nvSpPr>
        <p:spPr>
          <a:xfrm>
            <a:off x="827584" y="4808295"/>
            <a:ext cx="3096344" cy="1477328"/>
          </a:xfrm>
          <a:prstGeom prst="rect">
            <a:avLst/>
          </a:prstGeom>
          <a:solidFill>
            <a:schemeClr val="bg2"/>
          </a:solidFill>
          <a:ln>
            <a:solidFill>
              <a:schemeClr val="accent1"/>
            </a:solidFill>
          </a:ln>
        </p:spPr>
        <p:txBody>
          <a:bodyPr wrap="square" rtlCol="0">
            <a:spAutoFit/>
          </a:bodyPr>
          <a:lstStyle/>
          <a:p>
            <a:pPr marL="0" lvl="4"/>
            <a:r>
              <a:rPr lang="en-GB" dirty="0"/>
              <a:t>By itself without being presented in a context this list of numbers has no implied meaning – it is a set of data</a:t>
            </a:r>
            <a:endParaRPr lang="en-IE" dirty="0"/>
          </a:p>
        </p:txBody>
      </p:sp>
      <p:sp>
        <p:nvSpPr>
          <p:cNvPr id="9" name="TextBox 8"/>
          <p:cNvSpPr txBox="1"/>
          <p:nvPr/>
        </p:nvSpPr>
        <p:spPr>
          <a:xfrm>
            <a:off x="4139952" y="4808295"/>
            <a:ext cx="4464496" cy="1477328"/>
          </a:xfrm>
          <a:prstGeom prst="rect">
            <a:avLst/>
          </a:prstGeom>
          <a:solidFill>
            <a:schemeClr val="bg2"/>
          </a:solidFill>
          <a:ln>
            <a:solidFill>
              <a:schemeClr val="accent1"/>
            </a:solidFill>
          </a:ln>
        </p:spPr>
        <p:txBody>
          <a:bodyPr wrap="square" rtlCol="0">
            <a:spAutoFit/>
          </a:bodyPr>
          <a:lstStyle/>
          <a:p>
            <a:pPr marL="0" lvl="4"/>
            <a:r>
              <a:rPr lang="en-GB" i="1" dirty="0"/>
              <a:t>‘The set of prime numbers less than 20 appear in the list above’</a:t>
            </a:r>
          </a:p>
          <a:p>
            <a:pPr marL="0" lvl="4"/>
            <a:endParaRPr lang="en-GB" dirty="0"/>
          </a:p>
          <a:p>
            <a:pPr marL="0" lvl="4"/>
            <a:r>
              <a:rPr lang="en-GB" dirty="0"/>
              <a:t>When described in this manner we have some information</a:t>
            </a:r>
            <a:endParaRPr lang="en-IE" dirty="0"/>
          </a:p>
        </p:txBody>
      </p:sp>
      <p:sp>
        <p:nvSpPr>
          <p:cNvPr id="10" name="Footer Placeholder 4">
            <a:extLst>
              <a:ext uri="{FF2B5EF4-FFF2-40B4-BE49-F238E27FC236}">
                <a16:creationId xmlns:a16="http://schemas.microsoft.com/office/drawing/2014/main" id="{E0D3E8D7-CB24-AD49-9DB4-14306C3E3817}"/>
              </a:ext>
            </a:extLst>
          </p:cNvPr>
          <p:cNvSpPr>
            <a:spLocks noGrp="1"/>
          </p:cNvSpPr>
          <p:nvPr>
            <p:ph type="ftr" sz="quarter" idx="11"/>
          </p:nvPr>
        </p:nvSpPr>
        <p:spPr>
          <a:xfrm>
            <a:off x="2898648" y="6356350"/>
            <a:ext cx="3505200" cy="365760"/>
          </a:xfrm>
        </p:spPr>
        <p:txBody>
          <a:bodyPr/>
          <a:lstStyle/>
          <a:p>
            <a:pPr algn="ctr"/>
            <a:r>
              <a:rPr lang="en-IE" dirty="0"/>
              <a:t>Data Mining &amp; Machine Learning I</a:t>
            </a:r>
          </a:p>
        </p:txBody>
      </p:sp>
    </p:spTree>
    <p:extLst>
      <p:ext uri="{BB962C8B-B14F-4D97-AF65-F5344CB8AC3E}">
        <p14:creationId xmlns:p14="http://schemas.microsoft.com/office/powerpoint/2010/main" val="22411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5"/>
          <p:cNvSpPr>
            <a:spLocks noGrp="1"/>
          </p:cNvSpPr>
          <p:nvPr>
            <p:ph type="sldNum" sz="quarter" idx="12"/>
          </p:nvPr>
        </p:nvSpPr>
        <p:spPr bwMode="auto">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defRPr/>
            </a:pPr>
            <a:fld id="{249B15BB-C7ED-4602-9229-B0DBFCB35D8A}" type="slidenum">
              <a:rPr lang="en-US" smtClean="0"/>
              <a:pPr fontAlgn="base">
                <a:spcBef>
                  <a:spcPct val="0"/>
                </a:spcBef>
                <a:spcAft>
                  <a:spcPct val="0"/>
                </a:spcAft>
                <a:defRPr/>
              </a:pPr>
              <a:t>12</a:t>
            </a:fld>
            <a:endParaRPr lang="en-US"/>
          </a:p>
        </p:txBody>
      </p:sp>
      <p:sp>
        <p:nvSpPr>
          <p:cNvPr id="51203" name="Rectangle 2"/>
          <p:cNvSpPr>
            <a:spLocks noGrp="1" noChangeArrowheads="1"/>
          </p:cNvSpPr>
          <p:nvPr>
            <p:ph type="title"/>
          </p:nvPr>
        </p:nvSpPr>
        <p:spPr/>
        <p:txBody>
          <a:bodyPr/>
          <a:lstStyle/>
          <a:p>
            <a:r>
              <a:rPr lang="ga-IE" dirty="0"/>
              <a:t>1.2</a:t>
            </a:r>
            <a:r>
              <a:rPr lang="en-IE" dirty="0"/>
              <a:t> Data Science Methodologies</a:t>
            </a:r>
            <a:endParaRPr lang="en-GB" dirty="0"/>
          </a:p>
        </p:txBody>
      </p:sp>
      <p:sp>
        <p:nvSpPr>
          <p:cNvPr id="51204" name="Rectangle 3"/>
          <p:cNvSpPr>
            <a:spLocks noGrp="1" noChangeArrowheads="1"/>
          </p:cNvSpPr>
          <p:nvPr>
            <p:ph type="body" idx="1"/>
          </p:nvPr>
        </p:nvSpPr>
        <p:spPr>
          <a:xfrm>
            <a:off x="457200" y="1219200"/>
            <a:ext cx="8229600" cy="4937125"/>
          </a:xfrm>
        </p:spPr>
        <p:txBody>
          <a:bodyPr/>
          <a:lstStyle/>
          <a:p>
            <a:pPr lvl="1" eaLnBrk="1" hangingPunct="1"/>
            <a:r>
              <a:rPr lang="en-IE" dirty="0"/>
              <a:t>What is Information?</a:t>
            </a:r>
          </a:p>
          <a:p>
            <a:pPr lvl="4"/>
            <a:endParaRPr lang="en-IE" dirty="0"/>
          </a:p>
          <a:p>
            <a:pPr lvl="2" eaLnBrk="1" hangingPunct="1"/>
            <a:endParaRPr lang="en-GB" dirty="0"/>
          </a:p>
          <a:p>
            <a:pPr lvl="3" eaLnBrk="1" hangingPunct="1"/>
            <a:endParaRPr lang="en-GB" dirty="0"/>
          </a:p>
          <a:p>
            <a:pPr lvl="3" eaLnBrk="1" hangingPunct="1"/>
            <a:endParaRPr lang="en-GB" dirty="0"/>
          </a:p>
          <a:p>
            <a:pPr marL="868363" lvl="3" indent="0" eaLnBrk="1" hangingPunct="1">
              <a:buNone/>
            </a:pPr>
            <a:endParaRPr lang="en-GB" dirty="0"/>
          </a:p>
          <a:p>
            <a:pPr lvl="2" eaLnBrk="1" hangingPunct="1"/>
            <a:endParaRPr lang="en-GB" dirty="0"/>
          </a:p>
          <a:p>
            <a:pPr marL="593725" lvl="2" indent="0" eaLnBrk="1" hangingPunct="1">
              <a:buNone/>
            </a:pPr>
            <a:endParaRPr lang="en-GB" dirty="0"/>
          </a:p>
        </p:txBody>
      </p:sp>
      <p:sp>
        <p:nvSpPr>
          <p:cNvPr id="5" name="TextBox 4"/>
          <p:cNvSpPr txBox="1"/>
          <p:nvPr/>
        </p:nvSpPr>
        <p:spPr>
          <a:xfrm>
            <a:off x="1259632" y="1844824"/>
            <a:ext cx="6624736" cy="2031325"/>
          </a:xfrm>
          <a:prstGeom prst="rect">
            <a:avLst/>
          </a:prstGeom>
          <a:solidFill>
            <a:schemeClr val="bg2"/>
          </a:solidFill>
          <a:ln>
            <a:solidFill>
              <a:schemeClr val="accent1"/>
            </a:solidFill>
          </a:ln>
        </p:spPr>
        <p:txBody>
          <a:bodyPr wrap="square" rtlCol="0">
            <a:spAutoFit/>
          </a:bodyPr>
          <a:lstStyle/>
          <a:p>
            <a:r>
              <a:rPr lang="en-US" b="1" i="1" dirty="0"/>
              <a:t>Information </a:t>
            </a:r>
            <a:r>
              <a:rPr lang="en-US" dirty="0"/>
              <a:t>is something that </a:t>
            </a:r>
          </a:p>
          <a:p>
            <a:pPr marL="742950" lvl="1" indent="-285750">
              <a:buFont typeface="Arial" pitchFamily="34" charset="0"/>
              <a:buChar char="•"/>
            </a:pPr>
            <a:r>
              <a:rPr lang="en-US" dirty="0"/>
              <a:t>is represented by a set of symbols,</a:t>
            </a:r>
          </a:p>
          <a:p>
            <a:pPr marL="742950" lvl="1" indent="-285750">
              <a:buFont typeface="Arial" pitchFamily="34" charset="0"/>
              <a:buChar char="•"/>
            </a:pPr>
            <a:r>
              <a:rPr lang="en-US" dirty="0"/>
              <a:t>has some structure</a:t>
            </a:r>
          </a:p>
          <a:p>
            <a:pPr marL="742950" lvl="1" indent="-285750">
              <a:buFont typeface="Arial" pitchFamily="34" charset="0"/>
              <a:buChar char="•"/>
            </a:pPr>
            <a:r>
              <a:rPr lang="en-US" dirty="0"/>
              <a:t>can be read and to some extent understood by users of information </a:t>
            </a:r>
          </a:p>
          <a:p>
            <a:pPr lvl="3" eaLnBrk="1" hangingPunct="1"/>
            <a:endParaRPr lang="en-US" dirty="0"/>
          </a:p>
          <a:p>
            <a:r>
              <a:rPr lang="en-US" i="1" dirty="0"/>
              <a:t>Meadow</a:t>
            </a:r>
          </a:p>
        </p:txBody>
      </p:sp>
      <p:sp>
        <p:nvSpPr>
          <p:cNvPr id="7" name="Left-Right Arrow 6"/>
          <p:cNvSpPr/>
          <p:nvPr/>
        </p:nvSpPr>
        <p:spPr>
          <a:xfrm>
            <a:off x="899592" y="5265930"/>
            <a:ext cx="4392488" cy="72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TextBox 7"/>
          <p:cNvSpPr txBox="1"/>
          <p:nvPr/>
        </p:nvSpPr>
        <p:spPr>
          <a:xfrm>
            <a:off x="899592" y="5975999"/>
            <a:ext cx="4788532" cy="369332"/>
          </a:xfrm>
          <a:prstGeom prst="rect">
            <a:avLst/>
          </a:prstGeom>
          <a:noFill/>
        </p:spPr>
        <p:txBody>
          <a:bodyPr wrap="square" rtlCol="0">
            <a:spAutoFit/>
          </a:bodyPr>
          <a:lstStyle/>
          <a:p>
            <a:r>
              <a:rPr lang="en-US" i="1" dirty="0"/>
              <a:t>Data</a:t>
            </a:r>
            <a:r>
              <a:rPr lang="en-US" dirty="0"/>
              <a:t> to </a:t>
            </a:r>
            <a:r>
              <a:rPr lang="ga-IE" i="1" dirty="0"/>
              <a:t>I</a:t>
            </a:r>
            <a:r>
              <a:rPr lang="en-US" i="1" dirty="0" err="1"/>
              <a:t>nformation</a:t>
            </a:r>
            <a:r>
              <a:rPr lang="en-US" i="1" dirty="0"/>
              <a:t> </a:t>
            </a:r>
            <a:r>
              <a:rPr lang="en-US" dirty="0"/>
              <a:t>to </a:t>
            </a:r>
            <a:r>
              <a:rPr lang="ga-IE" i="1" dirty="0"/>
              <a:t>K</a:t>
            </a:r>
            <a:r>
              <a:rPr lang="en-US" i="1" dirty="0" err="1"/>
              <a:t>nowledge</a:t>
            </a:r>
            <a:r>
              <a:rPr lang="en-US" i="1" dirty="0"/>
              <a:t> </a:t>
            </a:r>
            <a:r>
              <a:rPr lang="en-US" dirty="0"/>
              <a:t>continuum</a:t>
            </a:r>
            <a:endParaRPr lang="en-IE" dirty="0"/>
          </a:p>
        </p:txBody>
      </p:sp>
      <p:sp>
        <p:nvSpPr>
          <p:cNvPr id="10" name="TextBox 9"/>
          <p:cNvSpPr txBox="1"/>
          <p:nvPr/>
        </p:nvSpPr>
        <p:spPr>
          <a:xfrm>
            <a:off x="179512" y="5482494"/>
            <a:ext cx="732556" cy="369332"/>
          </a:xfrm>
          <a:prstGeom prst="rect">
            <a:avLst/>
          </a:prstGeom>
          <a:noFill/>
        </p:spPr>
        <p:txBody>
          <a:bodyPr wrap="square" rtlCol="0">
            <a:spAutoFit/>
          </a:bodyPr>
          <a:lstStyle/>
          <a:p>
            <a:r>
              <a:rPr lang="en-IE" dirty="0"/>
              <a:t>Data</a:t>
            </a:r>
          </a:p>
        </p:txBody>
      </p:sp>
      <p:sp>
        <p:nvSpPr>
          <p:cNvPr id="14" name="TextBox 13"/>
          <p:cNvSpPr txBox="1"/>
          <p:nvPr/>
        </p:nvSpPr>
        <p:spPr>
          <a:xfrm>
            <a:off x="2197285" y="5081264"/>
            <a:ext cx="1797102" cy="369332"/>
          </a:xfrm>
          <a:prstGeom prst="rect">
            <a:avLst/>
          </a:prstGeom>
          <a:noFill/>
        </p:spPr>
        <p:txBody>
          <a:bodyPr wrap="square" rtlCol="0">
            <a:spAutoFit/>
          </a:bodyPr>
          <a:lstStyle/>
          <a:p>
            <a:pPr algn="ctr"/>
            <a:r>
              <a:rPr lang="en-IE" dirty="0"/>
              <a:t>Information</a:t>
            </a:r>
          </a:p>
        </p:txBody>
      </p:sp>
      <p:sp>
        <p:nvSpPr>
          <p:cNvPr id="11" name="TextBox 10"/>
          <p:cNvSpPr txBox="1"/>
          <p:nvPr/>
        </p:nvSpPr>
        <p:spPr>
          <a:xfrm>
            <a:off x="5322685" y="5441304"/>
            <a:ext cx="1797102" cy="369332"/>
          </a:xfrm>
          <a:prstGeom prst="rect">
            <a:avLst/>
          </a:prstGeom>
          <a:noFill/>
        </p:spPr>
        <p:txBody>
          <a:bodyPr wrap="square" rtlCol="0">
            <a:spAutoFit/>
          </a:bodyPr>
          <a:lstStyle/>
          <a:p>
            <a:r>
              <a:rPr lang="ga-IE" dirty="0"/>
              <a:t>Knowledge</a:t>
            </a:r>
            <a:endParaRPr lang="en-IE" dirty="0"/>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4005064"/>
            <a:ext cx="6624736" cy="973930"/>
          </a:xfrm>
          <a:prstGeom prst="rect">
            <a:avLst/>
          </a:prstGeom>
        </p:spPr>
      </p:pic>
      <p:sp>
        <p:nvSpPr>
          <p:cNvPr id="3" name="TextBox 2"/>
          <p:cNvSpPr txBox="1"/>
          <p:nvPr/>
        </p:nvSpPr>
        <p:spPr>
          <a:xfrm>
            <a:off x="6948264" y="4978994"/>
            <a:ext cx="1800200" cy="830997"/>
          </a:xfrm>
          <a:prstGeom prst="rect">
            <a:avLst/>
          </a:prstGeom>
          <a:noFill/>
        </p:spPr>
        <p:txBody>
          <a:bodyPr wrap="square" rtlCol="0">
            <a:spAutoFit/>
          </a:bodyPr>
          <a:lstStyle/>
          <a:p>
            <a:r>
              <a:rPr lang="ga-IE" sz="1200" dirty="0"/>
              <a:t>See </a:t>
            </a:r>
            <a:r>
              <a:rPr lang="ga-IE" sz="1200" dirty="0">
                <a:hlinkClick r:id="rId3"/>
              </a:rPr>
              <a:t>https://courses.washington.edu/isports/readings/Meadow_and_Yuan.pdf</a:t>
            </a:r>
            <a:endParaRPr lang="en-IE" dirty="0"/>
          </a:p>
        </p:txBody>
      </p:sp>
      <p:sp>
        <p:nvSpPr>
          <p:cNvPr id="15" name="Footer Placeholder 4">
            <a:extLst>
              <a:ext uri="{FF2B5EF4-FFF2-40B4-BE49-F238E27FC236}">
                <a16:creationId xmlns:a16="http://schemas.microsoft.com/office/drawing/2014/main" id="{D314D27C-CE9A-2349-B1D7-3CD6C360B99F}"/>
              </a:ext>
            </a:extLst>
          </p:cNvPr>
          <p:cNvSpPr>
            <a:spLocks noGrp="1"/>
          </p:cNvSpPr>
          <p:nvPr>
            <p:ph type="ftr" sz="quarter" idx="11"/>
          </p:nvPr>
        </p:nvSpPr>
        <p:spPr>
          <a:xfrm>
            <a:off x="2898648" y="6356350"/>
            <a:ext cx="3505200" cy="365760"/>
          </a:xfrm>
        </p:spPr>
        <p:txBody>
          <a:bodyPr/>
          <a:lstStyle/>
          <a:p>
            <a:pPr algn="ctr"/>
            <a:r>
              <a:rPr lang="en-IE" dirty="0"/>
              <a:t>Data Mining &amp; Machine Learning I</a:t>
            </a:r>
          </a:p>
        </p:txBody>
      </p:sp>
    </p:spTree>
    <p:extLst>
      <p:ext uri="{BB962C8B-B14F-4D97-AF65-F5344CB8AC3E}">
        <p14:creationId xmlns:p14="http://schemas.microsoft.com/office/powerpoint/2010/main" val="1003930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1.2</a:t>
            </a:r>
            <a:r>
              <a:rPr lang="en-IE" dirty="0"/>
              <a:t> Data Science Methodologies</a:t>
            </a:r>
          </a:p>
        </p:txBody>
      </p:sp>
      <p:sp>
        <p:nvSpPr>
          <p:cNvPr id="3" name="Content Placeholder 2"/>
          <p:cNvSpPr>
            <a:spLocks noGrp="1"/>
          </p:cNvSpPr>
          <p:nvPr>
            <p:ph sz="quarter" idx="1"/>
          </p:nvPr>
        </p:nvSpPr>
        <p:spPr/>
        <p:txBody>
          <a:bodyPr>
            <a:normAutofit/>
          </a:bodyPr>
          <a:lstStyle/>
          <a:p>
            <a:pPr lvl="1"/>
            <a:endParaRPr lang="ga-IE" dirty="0"/>
          </a:p>
          <a:p>
            <a:pPr lvl="1"/>
            <a:r>
              <a:rPr lang="ga-IE" dirty="0"/>
              <a:t>Volume /  Variety /  Velocity</a:t>
            </a:r>
          </a:p>
          <a:p>
            <a:pPr lvl="2"/>
            <a:endParaRPr lang="ga-IE" dirty="0"/>
          </a:p>
          <a:p>
            <a:pPr lvl="2"/>
            <a:r>
              <a:rPr lang="ga-IE" dirty="0"/>
              <a:t>Can describe BIG DATA in terms of  Volume / Variety / Velocity (IBM) </a:t>
            </a:r>
            <a:endParaRPr lang="en-IE" dirty="0"/>
          </a:p>
          <a:p>
            <a:pPr marL="274320" lvl="1" indent="0">
              <a:buNone/>
            </a:pPr>
            <a:r>
              <a:rPr lang="en-IE" sz="1500" dirty="0"/>
              <a:t>	</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13</a:t>
            </a:fld>
            <a:endParaRPr lang="en-IE"/>
          </a:p>
        </p:txBody>
      </p:sp>
      <mc:AlternateContent xmlns:mc="http://schemas.openxmlformats.org/markup-compatibility/2006" xmlns:a14="http://schemas.microsoft.com/office/drawing/2010/main">
        <mc:Choice Requires="a14">
          <p:sp>
            <p:nvSpPr>
              <p:cNvPr id="7" name="TextBox 6"/>
              <p:cNvSpPr txBox="1"/>
              <p:nvPr/>
            </p:nvSpPr>
            <p:spPr>
              <a:xfrm>
                <a:off x="5508104" y="1556792"/>
                <a:ext cx="3168352" cy="523220"/>
              </a:xfrm>
              <a:prstGeom prst="rect">
                <a:avLst/>
              </a:prstGeom>
              <a:solidFill>
                <a:schemeClr val="accent4">
                  <a:lumMod val="60000"/>
                  <a:lumOff val="40000"/>
                </a:schemeClr>
              </a:solidFill>
              <a:ln>
                <a:solidFill>
                  <a:schemeClr val="accent1"/>
                </a:solidFill>
              </a:ln>
            </p:spPr>
            <p:txBody>
              <a:bodyPr wrap="square" rtlCol="0">
                <a:spAutoFit/>
              </a:bodyPr>
              <a:lstStyle/>
              <a:p>
                <a:pPr marL="0" lvl="4"/>
                <a14:m>
                  <m:oMathPara xmlns:m="http://schemas.openxmlformats.org/officeDocument/2006/math">
                    <m:oMathParaPr>
                      <m:jc m:val="centerGroup"/>
                    </m:oMathParaPr>
                    <m:oMath xmlns:m="http://schemas.openxmlformats.org/officeDocument/2006/math">
                      <m:r>
                        <a:rPr lang="ga-IE" sz="2800" i="1">
                          <a:latin typeface="Cambria Math"/>
                        </a:rPr>
                        <m:t>𝐵𝐼𝐺</m:t>
                      </m:r>
                      <m:r>
                        <a:rPr lang="ga-IE" sz="2800" i="1">
                          <a:latin typeface="Cambria Math"/>
                        </a:rPr>
                        <m:t> </m:t>
                      </m:r>
                      <m:r>
                        <a:rPr lang="ga-IE" sz="2800" i="1">
                          <a:latin typeface="Cambria Math"/>
                        </a:rPr>
                        <m:t>𝐷𝐴𝑇𝐴</m:t>
                      </m:r>
                      <m:r>
                        <a:rPr lang="ga-IE" sz="2800" i="1">
                          <a:latin typeface="Cambria Math"/>
                        </a:rPr>
                        <m:t> ↔ </m:t>
                      </m:r>
                      <m:sSup>
                        <m:sSupPr>
                          <m:ctrlPr>
                            <a:rPr lang="ga-IE" sz="2800" i="1">
                              <a:latin typeface="Cambria Math" panose="02040503050406030204" pitchFamily="18" charset="0"/>
                              <a:ea typeface="Cambria Math"/>
                            </a:rPr>
                          </m:ctrlPr>
                        </m:sSupPr>
                        <m:e>
                          <m:r>
                            <a:rPr lang="ga-IE" sz="2800" i="1">
                              <a:latin typeface="Cambria Math"/>
                              <a:ea typeface="Cambria Math"/>
                            </a:rPr>
                            <m:t>𝑉</m:t>
                          </m:r>
                        </m:e>
                        <m:sup>
                          <m:r>
                            <a:rPr lang="ga-IE" sz="2800" i="1">
                              <a:latin typeface="Cambria Math"/>
                              <a:ea typeface="Cambria Math"/>
                            </a:rPr>
                            <m:t>3</m:t>
                          </m:r>
                        </m:sup>
                      </m:sSup>
                    </m:oMath>
                  </m:oMathPara>
                </a14:m>
                <a:endParaRPr lang="en-IE"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5508104" y="1556792"/>
                <a:ext cx="3168352" cy="523220"/>
              </a:xfrm>
              <a:prstGeom prst="rect">
                <a:avLst/>
              </a:prstGeom>
              <a:blipFill rotWithShape="1">
                <a:blip r:embed="rId2"/>
                <a:stretch>
                  <a:fillRect/>
                </a:stretch>
              </a:blipFill>
              <a:ln>
                <a:solidFill>
                  <a:schemeClr val="accent1"/>
                </a:solidFill>
              </a:ln>
            </p:spPr>
            <p:txBody>
              <a:bodyPr/>
              <a:lstStyle/>
              <a:p>
                <a:r>
                  <a:rPr lang="en-IE">
                    <a:noFill/>
                  </a:rPr>
                  <a:t> </a:t>
                </a:r>
              </a:p>
            </p:txBody>
          </p:sp>
        </mc:Fallback>
      </mc:AlternateContent>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58" y="2852936"/>
            <a:ext cx="4137496" cy="3168352"/>
          </a:xfrm>
          <a:prstGeom prst="rect">
            <a:avLst/>
          </a:prstGeom>
        </p:spPr>
      </p:pic>
      <p:sp>
        <p:nvSpPr>
          <p:cNvPr id="11" name="TextBox 10"/>
          <p:cNvSpPr txBox="1"/>
          <p:nvPr/>
        </p:nvSpPr>
        <p:spPr>
          <a:xfrm>
            <a:off x="755576" y="6031006"/>
            <a:ext cx="7737022" cy="253916"/>
          </a:xfrm>
          <a:prstGeom prst="rect">
            <a:avLst/>
          </a:prstGeom>
          <a:noFill/>
        </p:spPr>
        <p:txBody>
          <a:bodyPr wrap="square" rtlCol="0">
            <a:spAutoFit/>
          </a:bodyPr>
          <a:lstStyle/>
          <a:p>
            <a:r>
              <a:rPr lang="ga-IE" sz="1050" dirty="0"/>
              <a:t>from P. Zikopoulos, C. Eaton et al, 2012, Understanding Big Data, Analytics for Enterprise Hadoop and Streaming Data, McGraw Hill</a:t>
            </a:r>
            <a:endParaRPr lang="en-IE" sz="1050" dirty="0"/>
          </a:p>
        </p:txBody>
      </p:sp>
      <p:sp>
        <p:nvSpPr>
          <p:cNvPr id="9" name="Footer Placeholder 4">
            <a:extLst>
              <a:ext uri="{FF2B5EF4-FFF2-40B4-BE49-F238E27FC236}">
                <a16:creationId xmlns:a16="http://schemas.microsoft.com/office/drawing/2014/main" id="{3542620E-E795-3148-8735-2F0973A0FA65}"/>
              </a:ext>
            </a:extLst>
          </p:cNvPr>
          <p:cNvSpPr>
            <a:spLocks noGrp="1"/>
          </p:cNvSpPr>
          <p:nvPr>
            <p:ph type="ftr" sz="quarter" idx="11"/>
          </p:nvPr>
        </p:nvSpPr>
        <p:spPr>
          <a:xfrm>
            <a:off x="2898648" y="6356350"/>
            <a:ext cx="3505200" cy="365760"/>
          </a:xfrm>
        </p:spPr>
        <p:txBody>
          <a:bodyPr/>
          <a:lstStyle/>
          <a:p>
            <a:pPr algn="ctr"/>
            <a:r>
              <a:rPr lang="en-IE" dirty="0"/>
              <a:t>Data Mining &amp; Machine Learning I</a:t>
            </a:r>
          </a:p>
        </p:txBody>
      </p:sp>
    </p:spTree>
    <p:extLst>
      <p:ext uri="{BB962C8B-B14F-4D97-AF65-F5344CB8AC3E}">
        <p14:creationId xmlns:p14="http://schemas.microsoft.com/office/powerpoint/2010/main" val="378578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p:txBody>
          <a:bodyPr>
            <a:normAutofit/>
          </a:bodyPr>
          <a:lstStyle/>
          <a:p>
            <a:pPr lvl="1"/>
            <a:r>
              <a:rPr lang="en-IE" dirty="0"/>
              <a:t>Data Science Methodologies</a:t>
            </a:r>
          </a:p>
          <a:p>
            <a:pPr lvl="1"/>
            <a:endParaRPr lang="en-IE" dirty="0"/>
          </a:p>
          <a:p>
            <a:pPr lvl="2"/>
            <a:r>
              <a:rPr lang="en-IE" dirty="0"/>
              <a:t>Data – what should we expect? </a:t>
            </a:r>
          </a:p>
          <a:p>
            <a:pPr lvl="2"/>
            <a:endParaRPr lang="en-IE" dirty="0"/>
          </a:p>
          <a:p>
            <a:pPr lvl="3"/>
            <a:r>
              <a:rPr lang="en-IE" dirty="0"/>
              <a:t>Missing values</a:t>
            </a:r>
          </a:p>
          <a:p>
            <a:pPr lvl="3"/>
            <a:r>
              <a:rPr lang="en-IE" dirty="0"/>
              <a:t>Distortions</a:t>
            </a:r>
          </a:p>
          <a:p>
            <a:pPr lvl="3"/>
            <a:r>
              <a:rPr lang="en-IE" dirty="0"/>
              <a:t>Mis-recordings</a:t>
            </a:r>
          </a:p>
          <a:p>
            <a:pPr lvl="3"/>
            <a:r>
              <a:rPr lang="en-IE" dirty="0"/>
              <a:t>Inadequate sampling</a:t>
            </a:r>
          </a:p>
          <a:p>
            <a:pPr lvl="3"/>
            <a:r>
              <a:rPr lang="en-IE" dirty="0"/>
              <a:t>Outliers</a:t>
            </a:r>
          </a:p>
          <a:p>
            <a:pPr lvl="3"/>
            <a:endParaRPr lang="en-IE" dirty="0"/>
          </a:p>
          <a:p>
            <a:pPr marL="868680" lvl="3" indent="0">
              <a:buNone/>
            </a:pPr>
            <a:endParaRPr lang="en-IE" dirty="0"/>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6" name="Rectangle 5">
            <a:extLst>
              <a:ext uri="{FF2B5EF4-FFF2-40B4-BE49-F238E27FC236}">
                <a16:creationId xmlns:a16="http://schemas.microsoft.com/office/drawing/2014/main" id="{74D4D528-8048-0541-BDB3-498F88DEC84C}"/>
              </a:ext>
            </a:extLst>
          </p:cNvPr>
          <p:cNvSpPr/>
          <p:nvPr/>
        </p:nvSpPr>
        <p:spPr>
          <a:xfrm>
            <a:off x="1475656" y="4797152"/>
            <a:ext cx="619268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Getting familiar with the data itself can be very challenging!</a:t>
            </a:r>
          </a:p>
        </p:txBody>
      </p:sp>
    </p:spTree>
    <p:extLst>
      <p:ext uri="{BB962C8B-B14F-4D97-AF65-F5344CB8AC3E}">
        <p14:creationId xmlns:p14="http://schemas.microsoft.com/office/powerpoint/2010/main" val="123089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Data Science Methodologies</a:t>
            </a:r>
          </a:p>
          <a:p>
            <a:pPr lvl="1"/>
            <a:endParaRPr lang="en-IE" dirty="0"/>
          </a:p>
          <a:p>
            <a:pPr lvl="2"/>
            <a:r>
              <a:rPr lang="en-IE" dirty="0"/>
              <a:t>Varying Dataset Characteristics </a:t>
            </a:r>
          </a:p>
          <a:p>
            <a:pPr lvl="3"/>
            <a:r>
              <a:rPr lang="en-IE" dirty="0"/>
              <a:t>Large number of records with a relatively small number of variables</a:t>
            </a:r>
          </a:p>
          <a:p>
            <a:pPr lvl="3"/>
            <a:r>
              <a:rPr lang="en-IE" dirty="0"/>
              <a:t>Smaller number of records with possibly thousands of variables</a:t>
            </a:r>
          </a:p>
          <a:p>
            <a:pPr lvl="3"/>
            <a:r>
              <a:rPr lang="en-IE" dirty="0"/>
              <a:t>Imbalanced datasets</a:t>
            </a:r>
          </a:p>
          <a:p>
            <a:pPr lvl="3"/>
            <a:endParaRPr lang="en-IE" dirty="0"/>
          </a:p>
          <a:p>
            <a:pPr lvl="3"/>
            <a:endParaRPr lang="en-IE" dirty="0"/>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6" name="Rectangle 5">
            <a:extLst>
              <a:ext uri="{FF2B5EF4-FFF2-40B4-BE49-F238E27FC236}">
                <a16:creationId xmlns:a16="http://schemas.microsoft.com/office/drawing/2014/main" id="{9FB02FB8-BFBB-0448-A211-0481098B724F}"/>
              </a:ext>
            </a:extLst>
          </p:cNvPr>
          <p:cNvSpPr/>
          <p:nvPr/>
        </p:nvSpPr>
        <p:spPr>
          <a:xfrm>
            <a:off x="1034080" y="3687447"/>
            <a:ext cx="3456384"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lead to issues with –</a:t>
            </a:r>
          </a:p>
          <a:p>
            <a:endParaRPr lang="en-US" dirty="0"/>
          </a:p>
          <a:p>
            <a:pPr marL="742950" lvl="1" indent="-285750">
              <a:buFont typeface="Arial" panose="020B0604020202020204" pitchFamily="34" charset="0"/>
              <a:buChar char="•"/>
            </a:pPr>
            <a:r>
              <a:rPr lang="en-US" dirty="0"/>
              <a:t>Covariance</a:t>
            </a:r>
          </a:p>
          <a:p>
            <a:pPr marL="742950" lvl="1" indent="-285750">
              <a:buFont typeface="Arial" panose="020B0604020202020204" pitchFamily="34" charset="0"/>
              <a:buChar char="•"/>
            </a:pPr>
            <a:r>
              <a:rPr lang="en-US" dirty="0"/>
              <a:t>Correlation</a:t>
            </a:r>
          </a:p>
          <a:p>
            <a:pPr marL="742950" lvl="1" indent="-285750">
              <a:buFont typeface="Arial" panose="020B0604020202020204" pitchFamily="34" charset="0"/>
              <a:buChar char="•"/>
            </a:pPr>
            <a:r>
              <a:rPr lang="en-US" dirty="0"/>
              <a:t>The </a:t>
            </a:r>
            <a:r>
              <a:rPr lang="en-US" i="1" dirty="0"/>
              <a:t>curse of dimensionality</a:t>
            </a:r>
            <a:endParaRPr lang="en-US" dirty="0"/>
          </a:p>
        </p:txBody>
      </p:sp>
      <p:sp>
        <p:nvSpPr>
          <p:cNvPr id="7" name="Rectangle 6">
            <a:extLst>
              <a:ext uri="{FF2B5EF4-FFF2-40B4-BE49-F238E27FC236}">
                <a16:creationId xmlns:a16="http://schemas.microsoft.com/office/drawing/2014/main" id="{2D85FB59-9A79-3849-84C9-43FE2B3886B0}"/>
              </a:ext>
            </a:extLst>
          </p:cNvPr>
          <p:cNvSpPr/>
          <p:nvPr/>
        </p:nvSpPr>
        <p:spPr>
          <a:xfrm>
            <a:off x="4675656" y="3702991"/>
            <a:ext cx="3456384"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also need to be cognizant of the manner in which data has been collected and the (original) purpose for which the data was collected.</a:t>
            </a:r>
          </a:p>
        </p:txBody>
      </p:sp>
      <p:sp>
        <p:nvSpPr>
          <p:cNvPr id="8" name="Rounded Rectangle 7">
            <a:extLst>
              <a:ext uri="{FF2B5EF4-FFF2-40B4-BE49-F238E27FC236}">
                <a16:creationId xmlns:a16="http://schemas.microsoft.com/office/drawing/2014/main" id="{C9EFBEF2-E855-3743-A629-13A05933D3A2}"/>
              </a:ext>
            </a:extLst>
          </p:cNvPr>
          <p:cNvSpPr/>
          <p:nvPr/>
        </p:nvSpPr>
        <p:spPr>
          <a:xfrm>
            <a:off x="2267744" y="5715000"/>
            <a:ext cx="4608512" cy="565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C45752-17EA-5441-9652-6CCB5FD1DB53}"/>
              </a:ext>
            </a:extLst>
          </p:cNvPr>
          <p:cNvSpPr txBox="1"/>
          <p:nvPr/>
        </p:nvSpPr>
        <p:spPr>
          <a:xfrm>
            <a:off x="3419872" y="5775075"/>
            <a:ext cx="2304256" cy="390657"/>
          </a:xfrm>
          <a:prstGeom prst="rect">
            <a:avLst/>
          </a:prstGeom>
          <a:noFill/>
        </p:spPr>
        <p:txBody>
          <a:bodyPr wrap="square" rtlCol="0">
            <a:spAutoFit/>
          </a:bodyPr>
          <a:lstStyle/>
          <a:p>
            <a:endParaRPr lang="en-US" dirty="0"/>
          </a:p>
        </p:txBody>
      </p:sp>
      <p:grpSp>
        <p:nvGrpSpPr>
          <p:cNvPr id="16" name="Group 15">
            <a:extLst>
              <a:ext uri="{FF2B5EF4-FFF2-40B4-BE49-F238E27FC236}">
                <a16:creationId xmlns:a16="http://schemas.microsoft.com/office/drawing/2014/main" id="{6208D3E7-92C7-8D49-B85A-B6BE4A1EC32B}"/>
              </a:ext>
            </a:extLst>
          </p:cNvPr>
          <p:cNvGrpSpPr/>
          <p:nvPr/>
        </p:nvGrpSpPr>
        <p:grpSpPr>
          <a:xfrm>
            <a:off x="2441071" y="5734058"/>
            <a:ext cx="3622917" cy="523220"/>
            <a:chOff x="2441071" y="5734058"/>
            <a:chExt cx="3622917" cy="523220"/>
          </a:xfrm>
        </p:grpSpPr>
        <p:pic>
          <p:nvPicPr>
            <p:cNvPr id="10" name="Picture 9" descr="The 1709 Blog: US content industry and ISPs to inform and ...">
              <a:extLst>
                <a:ext uri="{FF2B5EF4-FFF2-40B4-BE49-F238E27FC236}">
                  <a16:creationId xmlns:a16="http://schemas.microsoft.com/office/drawing/2014/main" id="{A09C3619-6081-AC4E-B7BE-0537E1D3FC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41071" y="5775075"/>
              <a:ext cx="517441" cy="444999"/>
            </a:xfrm>
            <a:prstGeom prst="rect">
              <a:avLst/>
            </a:prstGeom>
          </p:spPr>
        </p:pic>
        <p:sp>
          <p:nvSpPr>
            <p:cNvPr id="15" name="Rectangle 14">
              <a:extLst>
                <a:ext uri="{FF2B5EF4-FFF2-40B4-BE49-F238E27FC236}">
                  <a16:creationId xmlns:a16="http://schemas.microsoft.com/office/drawing/2014/main" id="{59C542C5-00C3-F148-9741-8E7E4A881805}"/>
                </a:ext>
              </a:extLst>
            </p:cNvPr>
            <p:cNvSpPr/>
            <p:nvPr/>
          </p:nvSpPr>
          <p:spPr>
            <a:xfrm>
              <a:off x="3080012" y="5734058"/>
              <a:ext cx="2983976" cy="523220"/>
            </a:xfrm>
            <a:prstGeom prst="rect">
              <a:avLst/>
            </a:prstGeom>
            <a:noFill/>
          </p:spPr>
          <p:txBody>
            <a:bodyPr wrap="square" lIns="91440" tIns="45720" rIns="91440" bIns="45720">
              <a:spAutoFit/>
            </a:bodyPr>
            <a:lstStyle/>
            <a:p>
              <a:pPr algn="ctr"/>
              <a:r>
                <a:rPr lang="en-GB"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GIGO</a:t>
              </a:r>
            </a:p>
          </p:txBody>
        </p:sp>
      </p:grpSp>
    </p:spTree>
    <p:extLst>
      <p:ext uri="{BB962C8B-B14F-4D97-AF65-F5344CB8AC3E}">
        <p14:creationId xmlns:p14="http://schemas.microsoft.com/office/powerpoint/2010/main" val="42541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grpId="0" nodeType="with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A Rough Guide</a:t>
            </a:r>
          </a:p>
          <a:p>
            <a:pPr lvl="2"/>
            <a:endParaRPr lang="en-IE" dirty="0"/>
          </a:p>
          <a:p>
            <a:pPr lvl="2"/>
            <a:r>
              <a:rPr lang="en-IE" dirty="0"/>
              <a:t>Example</a:t>
            </a:r>
          </a:p>
          <a:p>
            <a:pPr lvl="1"/>
            <a:endParaRPr lang="en-IE" dirty="0"/>
          </a:p>
          <a:p>
            <a:pPr lvl="2"/>
            <a:endParaRPr lang="en-IE" dirty="0"/>
          </a:p>
          <a:p>
            <a:pPr lvl="3"/>
            <a:endParaRPr lang="en-IE" dirty="0"/>
          </a:p>
          <a:p>
            <a:pPr lvl="3"/>
            <a:endParaRPr lang="en-IE" dirty="0"/>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pic>
        <p:nvPicPr>
          <p:cNvPr id="12" name="Content Placeholder 11">
            <a:extLst>
              <a:ext uri="{FF2B5EF4-FFF2-40B4-BE49-F238E27FC236}">
                <a16:creationId xmlns:a16="http://schemas.microsoft.com/office/drawing/2014/main" id="{AF0339E4-33E7-D94F-BDCB-1C26E0209045}"/>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3813346" y="2420888"/>
            <a:ext cx="4861044" cy="3038152"/>
          </a:xfrm>
          <a:prstGeom prst="rect">
            <a:avLst/>
          </a:prstGeom>
        </p:spPr>
      </p:pic>
      <p:pic>
        <p:nvPicPr>
          <p:cNvPr id="9" name="Picture 8" descr="Question Mark Help · Free photo on Pixabay">
            <a:extLst>
              <a:ext uri="{FF2B5EF4-FFF2-40B4-BE49-F238E27FC236}">
                <a16:creationId xmlns:a16="http://schemas.microsoft.com/office/drawing/2014/main" id="{4E2E1E93-9C8C-5141-BEA5-E809A5C9D54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3723" y="3624580"/>
            <a:ext cx="1943100" cy="1943100"/>
          </a:xfrm>
          <a:prstGeom prst="rect">
            <a:avLst/>
          </a:prstGeom>
        </p:spPr>
      </p:pic>
    </p:spTree>
    <p:extLst>
      <p:ext uri="{BB962C8B-B14F-4D97-AF65-F5344CB8AC3E}">
        <p14:creationId xmlns:p14="http://schemas.microsoft.com/office/powerpoint/2010/main" val="125877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A Rough Guide</a:t>
            </a:r>
          </a:p>
          <a:p>
            <a:pPr lvl="2"/>
            <a:endParaRPr lang="en-IE" dirty="0"/>
          </a:p>
          <a:p>
            <a:pPr lvl="2"/>
            <a:r>
              <a:rPr lang="en-IE" dirty="0"/>
              <a:t>Example</a:t>
            </a:r>
          </a:p>
          <a:p>
            <a:pPr lvl="1"/>
            <a:endParaRPr lang="en-IE" dirty="0"/>
          </a:p>
          <a:p>
            <a:pPr lvl="2"/>
            <a:endParaRPr lang="en-IE" dirty="0"/>
          </a:p>
          <a:p>
            <a:pPr lvl="3"/>
            <a:endParaRPr lang="en-IE" dirty="0"/>
          </a:p>
          <a:p>
            <a:pPr lvl="3"/>
            <a:endParaRPr lang="en-IE" dirty="0"/>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grpSp>
        <p:nvGrpSpPr>
          <p:cNvPr id="6" name="Group 5">
            <a:extLst>
              <a:ext uri="{FF2B5EF4-FFF2-40B4-BE49-F238E27FC236}">
                <a16:creationId xmlns:a16="http://schemas.microsoft.com/office/drawing/2014/main" id="{5255891B-FAC8-C444-9CFA-9A5773E98483}"/>
              </a:ext>
            </a:extLst>
          </p:cNvPr>
          <p:cNvGrpSpPr/>
          <p:nvPr/>
        </p:nvGrpSpPr>
        <p:grpSpPr>
          <a:xfrm>
            <a:off x="1793147" y="1916832"/>
            <a:ext cx="7128792" cy="4269191"/>
            <a:chOff x="215517" y="1666161"/>
            <a:chExt cx="8712968" cy="5525981"/>
          </a:xfrm>
        </p:grpSpPr>
        <p:pic>
          <p:nvPicPr>
            <p:cNvPr id="7" name="Picture 4" descr="How To Get Started On Your Own Personal Business Networking Group For Women">
              <a:extLst>
                <a:ext uri="{FF2B5EF4-FFF2-40B4-BE49-F238E27FC236}">
                  <a16:creationId xmlns:a16="http://schemas.microsoft.com/office/drawing/2014/main" id="{C2AF4E0E-AC70-9B4F-8901-6AE6BC0703F7}"/>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1108" y="1825625"/>
              <a:ext cx="5801786" cy="435133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239BE8A4-8027-E044-836F-84F8A99ED566}"/>
                </a:ext>
              </a:extLst>
            </p:cNvPr>
            <p:cNvSpPr>
              <a:spLocks/>
            </p:cNvSpPr>
            <p:nvPr/>
          </p:nvSpPr>
          <p:spPr>
            <a:xfrm>
              <a:off x="215517" y="6452466"/>
              <a:ext cx="8712968" cy="739676"/>
            </a:xfrm>
            <a:prstGeom prst="roundRect">
              <a:avLst/>
            </a:prstGeom>
            <a:solidFill>
              <a:schemeClr val="bg1">
                <a:lumMod val="95000"/>
                <a:alpha val="7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rgbClr val="000000"/>
                  </a:solidFill>
                  <a:latin typeface="+mj-lt"/>
                </a:rPr>
                <a:t>Study on 187 German Federal Politicians</a:t>
              </a:r>
            </a:p>
            <a:p>
              <a:r>
                <a:rPr lang="en-US" sz="1000" dirty="0">
                  <a:solidFill>
                    <a:srgbClr val="000000"/>
                  </a:solidFill>
                  <a:latin typeface="+mj-lt"/>
                </a:rPr>
                <a:t>55k posts (2M words), 230k comments (6.5M words), 1.5M likes</a:t>
              </a:r>
            </a:p>
            <a:p>
              <a:pPr algn="r"/>
              <a:r>
                <a:rPr lang="en-US" sz="1000" dirty="0">
                  <a:solidFill>
                    <a:srgbClr val="000000"/>
                  </a:solidFill>
                  <a:latin typeface="+mj-lt"/>
                </a:rPr>
                <a:t>(</a:t>
              </a:r>
              <a:r>
                <a:rPr lang="en-US" sz="1000" dirty="0" err="1">
                  <a:solidFill>
                    <a:srgbClr val="000000"/>
                  </a:solidFill>
                  <a:latin typeface="+mj-lt"/>
                </a:rPr>
                <a:t>Caton</a:t>
              </a:r>
              <a:r>
                <a:rPr lang="en-US" sz="1000" dirty="0">
                  <a:solidFill>
                    <a:srgbClr val="000000"/>
                  </a:solidFill>
                  <a:latin typeface="+mj-lt"/>
                </a:rPr>
                <a:t> et al., 2015)</a:t>
              </a:r>
              <a:endParaRPr lang="en-US" sz="900" dirty="0">
                <a:solidFill>
                  <a:srgbClr val="000000"/>
                </a:solidFill>
                <a:latin typeface="+mj-lt"/>
              </a:endParaRPr>
            </a:p>
          </p:txBody>
        </p:sp>
        <p:sp>
          <p:nvSpPr>
            <p:cNvPr id="10" name="Cloud Callout 9">
              <a:extLst>
                <a:ext uri="{FF2B5EF4-FFF2-40B4-BE49-F238E27FC236}">
                  <a16:creationId xmlns:a16="http://schemas.microsoft.com/office/drawing/2014/main" id="{E4BADD99-FFCF-7446-B21E-AB644E2DB076}"/>
                </a:ext>
              </a:extLst>
            </p:cNvPr>
            <p:cNvSpPr>
              <a:spLocks/>
            </p:cNvSpPr>
            <p:nvPr/>
          </p:nvSpPr>
          <p:spPr>
            <a:xfrm>
              <a:off x="829258" y="1947737"/>
              <a:ext cx="1656184" cy="1044696"/>
            </a:xfrm>
            <a:prstGeom prst="cloudCallout">
              <a:avLst>
                <a:gd name="adj1" fmla="val 17720"/>
                <a:gd name="adj2" fmla="val 5320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I (re)present me, not my party</a:t>
              </a:r>
            </a:p>
          </p:txBody>
        </p:sp>
        <p:sp>
          <p:nvSpPr>
            <p:cNvPr id="11" name="Cloud Callout 10">
              <a:extLst>
                <a:ext uri="{FF2B5EF4-FFF2-40B4-BE49-F238E27FC236}">
                  <a16:creationId xmlns:a16="http://schemas.microsoft.com/office/drawing/2014/main" id="{57921182-0000-6644-9278-FC4737D5B46F}"/>
                </a:ext>
              </a:extLst>
            </p:cNvPr>
            <p:cNvSpPr>
              <a:spLocks/>
            </p:cNvSpPr>
            <p:nvPr/>
          </p:nvSpPr>
          <p:spPr>
            <a:xfrm>
              <a:off x="6399077" y="1666161"/>
              <a:ext cx="1584177" cy="1044696"/>
            </a:xfrm>
            <a:prstGeom prst="cloudCallout">
              <a:avLst>
                <a:gd name="adj1" fmla="val -15794"/>
                <a:gd name="adj2" fmla="val 7041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We’re treated equally</a:t>
              </a:r>
            </a:p>
          </p:txBody>
        </p:sp>
        <p:sp>
          <p:nvSpPr>
            <p:cNvPr id="13" name="Cloud Callout 12">
              <a:extLst>
                <a:ext uri="{FF2B5EF4-FFF2-40B4-BE49-F238E27FC236}">
                  <a16:creationId xmlns:a16="http://schemas.microsoft.com/office/drawing/2014/main" id="{4722A508-43AD-E840-AB16-EAC7FDA66DB5}"/>
                </a:ext>
              </a:extLst>
            </p:cNvPr>
            <p:cNvSpPr>
              <a:spLocks/>
            </p:cNvSpPr>
            <p:nvPr/>
          </p:nvSpPr>
          <p:spPr>
            <a:xfrm>
              <a:off x="5092061" y="1766384"/>
              <a:ext cx="1490989" cy="967354"/>
            </a:xfrm>
            <a:prstGeom prst="cloudCallout">
              <a:avLst>
                <a:gd name="adj1" fmla="val -25947"/>
                <a:gd name="adj2" fmla="val 6823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I tell the truth</a:t>
              </a:r>
            </a:p>
          </p:txBody>
        </p:sp>
        <p:sp>
          <p:nvSpPr>
            <p:cNvPr id="14" name="Cloud Callout 13">
              <a:extLst>
                <a:ext uri="{FF2B5EF4-FFF2-40B4-BE49-F238E27FC236}">
                  <a16:creationId xmlns:a16="http://schemas.microsoft.com/office/drawing/2014/main" id="{5B4576BE-3EAB-2344-AACB-E44E0F88E1C4}"/>
                </a:ext>
              </a:extLst>
            </p:cNvPr>
            <p:cNvSpPr>
              <a:spLocks/>
            </p:cNvSpPr>
            <p:nvPr/>
          </p:nvSpPr>
          <p:spPr>
            <a:xfrm>
              <a:off x="2308574" y="1711936"/>
              <a:ext cx="1656184" cy="1044696"/>
            </a:xfrm>
            <a:prstGeom prst="cloudCallout">
              <a:avLst>
                <a:gd name="adj1" fmla="val 20125"/>
                <a:gd name="adj2" fmla="val 61962"/>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Facebook: no dirty campaigns</a:t>
              </a:r>
            </a:p>
          </p:txBody>
        </p:sp>
        <p:sp>
          <p:nvSpPr>
            <p:cNvPr id="15" name="Cloud Callout 14">
              <a:extLst>
                <a:ext uri="{FF2B5EF4-FFF2-40B4-BE49-F238E27FC236}">
                  <a16:creationId xmlns:a16="http://schemas.microsoft.com/office/drawing/2014/main" id="{F1EA8B96-C951-BB4E-BA97-934E2B2AE238}"/>
                </a:ext>
              </a:extLst>
            </p:cNvPr>
            <p:cNvSpPr>
              <a:spLocks/>
            </p:cNvSpPr>
            <p:nvPr/>
          </p:nvSpPr>
          <p:spPr>
            <a:xfrm>
              <a:off x="3687600" y="1666161"/>
              <a:ext cx="1584177" cy="1044696"/>
            </a:xfrm>
            <a:prstGeom prst="cloudCallout">
              <a:avLst>
                <a:gd name="adj1" fmla="val 22085"/>
                <a:gd name="adj2" fmla="val 64863"/>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We’re going to lose </a:t>
              </a:r>
              <a:r>
                <a:rPr lang="en-US" sz="1000" dirty="0">
                  <a:sym typeface="Wingdings"/>
                </a:rPr>
                <a:t></a:t>
              </a:r>
              <a:endParaRPr lang="en-US" sz="1000" dirty="0"/>
            </a:p>
          </p:txBody>
        </p:sp>
        <p:sp>
          <p:nvSpPr>
            <p:cNvPr id="16" name="Rectangular Callout 15">
              <a:extLst>
                <a:ext uri="{FF2B5EF4-FFF2-40B4-BE49-F238E27FC236}">
                  <a16:creationId xmlns:a16="http://schemas.microsoft.com/office/drawing/2014/main" id="{CFB7EDF7-4A72-F14F-B82A-E2ACC80180A2}"/>
                </a:ext>
              </a:extLst>
            </p:cNvPr>
            <p:cNvSpPr>
              <a:spLocks/>
            </p:cNvSpPr>
            <p:nvPr/>
          </p:nvSpPr>
          <p:spPr>
            <a:xfrm>
              <a:off x="3426147" y="3569246"/>
              <a:ext cx="1418458" cy="864096"/>
            </a:xfrm>
            <a:prstGeom prst="wedgeRectCallout">
              <a:avLst>
                <a:gd name="adj1" fmla="val 115306"/>
                <a:gd name="adj2" fmla="val -81094"/>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We’re most positive about the majority party</a:t>
              </a:r>
            </a:p>
          </p:txBody>
        </p:sp>
      </p:grpSp>
    </p:spTree>
    <p:extLst>
      <p:ext uri="{BB962C8B-B14F-4D97-AF65-F5344CB8AC3E}">
        <p14:creationId xmlns:p14="http://schemas.microsoft.com/office/powerpoint/2010/main" val="1427103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A Rough Guide</a:t>
            </a:r>
          </a:p>
          <a:p>
            <a:pPr lvl="2"/>
            <a:endParaRPr lang="en-IE" dirty="0"/>
          </a:p>
          <a:p>
            <a:pPr lvl="2"/>
            <a:r>
              <a:rPr lang="en-IE" dirty="0"/>
              <a:t>Example </a:t>
            </a:r>
          </a:p>
          <a:p>
            <a:pPr lvl="1"/>
            <a:endParaRPr lang="en-IE" dirty="0"/>
          </a:p>
          <a:p>
            <a:pPr lvl="2"/>
            <a:endParaRPr lang="en-IE" dirty="0"/>
          </a:p>
          <a:p>
            <a:pPr lvl="3"/>
            <a:endParaRPr lang="en-IE" dirty="0"/>
          </a:p>
          <a:p>
            <a:pPr lvl="3"/>
            <a:endParaRPr lang="en-IE" dirty="0"/>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grpSp>
        <p:nvGrpSpPr>
          <p:cNvPr id="4" name="Group 3">
            <a:extLst>
              <a:ext uri="{FF2B5EF4-FFF2-40B4-BE49-F238E27FC236}">
                <a16:creationId xmlns:a16="http://schemas.microsoft.com/office/drawing/2014/main" id="{83594663-0F18-8540-A565-767FC34B15B4}"/>
              </a:ext>
            </a:extLst>
          </p:cNvPr>
          <p:cNvGrpSpPr/>
          <p:nvPr/>
        </p:nvGrpSpPr>
        <p:grpSpPr>
          <a:xfrm>
            <a:off x="2483768" y="2060848"/>
            <a:ext cx="5819365" cy="3875438"/>
            <a:chOff x="232865" y="1381024"/>
            <a:chExt cx="8485148" cy="4861113"/>
          </a:xfrm>
        </p:grpSpPr>
        <p:pic>
          <p:nvPicPr>
            <p:cNvPr id="18" name="Picture 17">
              <a:extLst>
                <a:ext uri="{FF2B5EF4-FFF2-40B4-BE49-F238E27FC236}">
                  <a16:creationId xmlns:a16="http://schemas.microsoft.com/office/drawing/2014/main" id="{05DA50A0-13B9-D54C-8BEB-240A6DE6EF85}"/>
                </a:ext>
              </a:extLst>
            </p:cNvPr>
            <p:cNvPicPr>
              <a:picLocks noChangeAspect="1"/>
            </p:cNvPicPr>
            <p:nvPr/>
          </p:nvPicPr>
          <p:blipFill>
            <a:blip r:embed="rId2"/>
            <a:stretch>
              <a:fillRect/>
            </a:stretch>
          </p:blipFill>
          <p:spPr>
            <a:xfrm>
              <a:off x="749095" y="1381024"/>
              <a:ext cx="1098752" cy="1098752"/>
            </a:xfrm>
            <a:prstGeom prst="rect">
              <a:avLst/>
            </a:prstGeom>
          </p:spPr>
        </p:pic>
        <p:cxnSp>
          <p:nvCxnSpPr>
            <p:cNvPr id="19" name="Straight Arrow Connector 18">
              <a:extLst>
                <a:ext uri="{FF2B5EF4-FFF2-40B4-BE49-F238E27FC236}">
                  <a16:creationId xmlns:a16="http://schemas.microsoft.com/office/drawing/2014/main" id="{7DC49D9E-0EFF-F54A-924A-325B90ABA18C}"/>
                </a:ext>
              </a:extLst>
            </p:cNvPr>
            <p:cNvCxnSpPr/>
            <p:nvPr/>
          </p:nvCxnSpPr>
          <p:spPr>
            <a:xfrm>
              <a:off x="1701800" y="1930400"/>
              <a:ext cx="2886253"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C55D256-1AEB-E74C-809B-3885B10CF697}"/>
                </a:ext>
              </a:extLst>
            </p:cNvPr>
            <p:cNvSpPr/>
            <p:nvPr/>
          </p:nvSpPr>
          <p:spPr>
            <a:xfrm>
              <a:off x="4626358" y="1473200"/>
              <a:ext cx="1926842" cy="9144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Some programming language</a:t>
              </a:r>
            </a:p>
          </p:txBody>
        </p:sp>
        <p:sp>
          <p:nvSpPr>
            <p:cNvPr id="21" name="TextBox 20">
              <a:extLst>
                <a:ext uri="{FF2B5EF4-FFF2-40B4-BE49-F238E27FC236}">
                  <a16:creationId xmlns:a16="http://schemas.microsoft.com/office/drawing/2014/main" id="{7B7808D7-657E-0A45-8063-F5F1FF4C9CDF}"/>
                </a:ext>
              </a:extLst>
            </p:cNvPr>
            <p:cNvSpPr txBox="1"/>
            <p:nvPr/>
          </p:nvSpPr>
          <p:spPr>
            <a:xfrm>
              <a:off x="2535240" y="1473200"/>
              <a:ext cx="998350" cy="369332"/>
            </a:xfrm>
            <a:prstGeom prst="rect">
              <a:avLst/>
            </a:prstGeom>
            <a:noFill/>
          </p:spPr>
          <p:txBody>
            <a:bodyPr wrap="none" rtlCol="0">
              <a:spAutoFit/>
            </a:bodyPr>
            <a:lstStyle/>
            <a:p>
              <a:r>
                <a:rPr lang="en-US" dirty="0"/>
                <a:t>REST API</a:t>
              </a:r>
            </a:p>
          </p:txBody>
        </p:sp>
        <p:cxnSp>
          <p:nvCxnSpPr>
            <p:cNvPr id="22" name="Straight Arrow Connector 16">
              <a:extLst>
                <a:ext uri="{FF2B5EF4-FFF2-40B4-BE49-F238E27FC236}">
                  <a16:creationId xmlns:a16="http://schemas.microsoft.com/office/drawing/2014/main" id="{B50FD0AC-E0F9-E74A-A805-86A8AAC2AFB7}"/>
                </a:ext>
              </a:extLst>
            </p:cNvPr>
            <p:cNvCxnSpPr>
              <a:stCxn id="20" idx="0"/>
              <a:endCxn id="20" idx="3"/>
            </p:cNvCxnSpPr>
            <p:nvPr/>
          </p:nvCxnSpPr>
          <p:spPr>
            <a:xfrm rot="16200000" flipH="1">
              <a:off x="5842889" y="1220090"/>
              <a:ext cx="457200" cy="963421"/>
            </a:xfrm>
            <a:prstGeom prst="curvedConnector4">
              <a:avLst>
                <a:gd name="adj1" fmla="val -183335"/>
                <a:gd name="adj2" fmla="val 169866"/>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Magnetic Disk 22">
              <a:extLst>
                <a:ext uri="{FF2B5EF4-FFF2-40B4-BE49-F238E27FC236}">
                  <a16:creationId xmlns:a16="http://schemas.microsoft.com/office/drawing/2014/main" id="{35BC6384-0708-1143-A8C6-ABE43DD9A530}"/>
                </a:ext>
              </a:extLst>
            </p:cNvPr>
            <p:cNvSpPr/>
            <p:nvPr/>
          </p:nvSpPr>
          <p:spPr>
            <a:xfrm>
              <a:off x="6561905" y="3241110"/>
              <a:ext cx="2156108" cy="1085343"/>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Some DB Engine</a:t>
              </a:r>
            </a:p>
          </p:txBody>
        </p:sp>
        <p:cxnSp>
          <p:nvCxnSpPr>
            <p:cNvPr id="24" name="Straight Arrow Connector 23">
              <a:extLst>
                <a:ext uri="{FF2B5EF4-FFF2-40B4-BE49-F238E27FC236}">
                  <a16:creationId xmlns:a16="http://schemas.microsoft.com/office/drawing/2014/main" id="{6ACDBC6A-977C-9546-860B-C4439560E83E}"/>
                </a:ext>
              </a:extLst>
            </p:cNvPr>
            <p:cNvCxnSpPr>
              <a:stCxn id="20" idx="2"/>
              <a:endCxn id="23" idx="1"/>
            </p:cNvCxnSpPr>
            <p:nvPr/>
          </p:nvCxnSpPr>
          <p:spPr>
            <a:xfrm>
              <a:off x="5589779" y="2387600"/>
              <a:ext cx="2050180" cy="8535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7AFD0C4-1844-D545-BF52-59C7B2D71C8C}"/>
                </a:ext>
              </a:extLst>
            </p:cNvPr>
            <p:cNvSpPr/>
            <p:nvPr/>
          </p:nvSpPr>
          <p:spPr>
            <a:xfrm>
              <a:off x="232865" y="2832522"/>
              <a:ext cx="3190875" cy="185727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Some programming language</a:t>
              </a:r>
            </a:p>
            <a:p>
              <a:pPr algn="ctr"/>
              <a:endParaRPr lang="en-US" dirty="0"/>
            </a:p>
            <a:p>
              <a:pPr algn="ctr"/>
              <a:endParaRPr lang="en-US" dirty="0"/>
            </a:p>
            <a:p>
              <a:pPr algn="ctr"/>
              <a:endParaRPr lang="en-US" dirty="0"/>
            </a:p>
            <a:p>
              <a:pPr algn="ctr"/>
              <a:endParaRPr lang="en-US" dirty="0"/>
            </a:p>
          </p:txBody>
        </p:sp>
        <p:sp>
          <p:nvSpPr>
            <p:cNvPr id="26" name="Rectangle 25">
              <a:extLst>
                <a:ext uri="{FF2B5EF4-FFF2-40B4-BE49-F238E27FC236}">
                  <a16:creationId xmlns:a16="http://schemas.microsoft.com/office/drawing/2014/main" id="{E9C2AF8E-3A91-FC44-8700-C2B302A571DF}"/>
                </a:ext>
              </a:extLst>
            </p:cNvPr>
            <p:cNvSpPr/>
            <p:nvPr/>
          </p:nvSpPr>
          <p:spPr>
            <a:xfrm>
              <a:off x="361452" y="3699297"/>
              <a:ext cx="2933700" cy="9144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Some text analytics library</a:t>
              </a:r>
            </a:p>
          </p:txBody>
        </p:sp>
        <p:pic>
          <p:nvPicPr>
            <p:cNvPr id="27" name="Picture 26">
              <a:extLst>
                <a:ext uri="{FF2B5EF4-FFF2-40B4-BE49-F238E27FC236}">
                  <a16:creationId xmlns:a16="http://schemas.microsoft.com/office/drawing/2014/main" id="{0EBD07CB-364E-4949-9B2F-8FA5A941F561}"/>
                </a:ext>
              </a:extLst>
            </p:cNvPr>
            <p:cNvPicPr>
              <a:picLocks noChangeAspect="1"/>
            </p:cNvPicPr>
            <p:nvPr/>
          </p:nvPicPr>
          <p:blipFill>
            <a:blip r:embed="rId3"/>
            <a:stretch>
              <a:fillRect/>
            </a:stretch>
          </p:blipFill>
          <p:spPr>
            <a:xfrm>
              <a:off x="2756237" y="5249855"/>
              <a:ext cx="668862" cy="668862"/>
            </a:xfrm>
            <a:prstGeom prst="rect">
              <a:avLst/>
            </a:prstGeom>
          </p:spPr>
        </p:pic>
        <p:pic>
          <p:nvPicPr>
            <p:cNvPr id="28" name="Picture 27">
              <a:extLst>
                <a:ext uri="{FF2B5EF4-FFF2-40B4-BE49-F238E27FC236}">
                  <a16:creationId xmlns:a16="http://schemas.microsoft.com/office/drawing/2014/main" id="{423C38EE-F75B-6540-99B7-6159F93A0AD7}"/>
                </a:ext>
              </a:extLst>
            </p:cNvPr>
            <p:cNvPicPr>
              <a:picLocks noChangeAspect="1"/>
            </p:cNvPicPr>
            <p:nvPr/>
          </p:nvPicPr>
          <p:blipFill rotWithShape="1">
            <a:blip r:embed="rId4">
              <a:extLst>
                <a:ext uri="{28A0092B-C50C-407E-A947-70E740481C1C}">
                  <a14:useLocalDpi xmlns:a14="http://schemas.microsoft.com/office/drawing/2010/main" val="0"/>
                </a:ext>
              </a:extLst>
            </a:blip>
            <a:srcRect t="17796" r="6172" b="13841"/>
            <a:stretch/>
          </p:blipFill>
          <p:spPr>
            <a:xfrm>
              <a:off x="4591667" y="4944961"/>
              <a:ext cx="3369048" cy="1278650"/>
            </a:xfrm>
            <a:prstGeom prst="rect">
              <a:avLst/>
            </a:prstGeom>
          </p:spPr>
        </p:pic>
        <p:cxnSp>
          <p:nvCxnSpPr>
            <p:cNvPr id="29" name="Straight Arrow Connector 28">
              <a:extLst>
                <a:ext uri="{FF2B5EF4-FFF2-40B4-BE49-F238E27FC236}">
                  <a16:creationId xmlns:a16="http://schemas.microsoft.com/office/drawing/2014/main" id="{0A5F8552-837C-DE43-8F37-BC6EEE7CC6BB}"/>
                </a:ext>
              </a:extLst>
            </p:cNvPr>
            <p:cNvCxnSpPr>
              <a:stCxn id="25" idx="3"/>
              <a:endCxn id="23" idx="2"/>
            </p:cNvCxnSpPr>
            <p:nvPr/>
          </p:nvCxnSpPr>
          <p:spPr>
            <a:xfrm>
              <a:off x="3423740" y="3761159"/>
              <a:ext cx="3138165" cy="2262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CD00008-18DA-BF4F-AECC-7A2D22CE4735}"/>
                </a:ext>
              </a:extLst>
            </p:cNvPr>
            <p:cNvSpPr txBox="1"/>
            <p:nvPr/>
          </p:nvSpPr>
          <p:spPr>
            <a:xfrm>
              <a:off x="3872511" y="3437570"/>
              <a:ext cx="2160193" cy="386057"/>
            </a:xfrm>
            <a:prstGeom prst="rect">
              <a:avLst/>
            </a:prstGeom>
            <a:noFill/>
          </p:spPr>
          <p:txBody>
            <a:bodyPr wrap="square" rtlCol="0">
              <a:spAutoFit/>
            </a:bodyPr>
            <a:lstStyle/>
            <a:p>
              <a:pPr algn="ctr"/>
              <a:r>
                <a:rPr lang="en-US" sz="1400" dirty="0"/>
                <a:t>Some connection</a:t>
              </a:r>
            </a:p>
          </p:txBody>
        </p:sp>
        <p:cxnSp>
          <p:nvCxnSpPr>
            <p:cNvPr id="31" name="Straight Arrow Connector 41">
              <a:extLst>
                <a:ext uri="{FF2B5EF4-FFF2-40B4-BE49-F238E27FC236}">
                  <a16:creationId xmlns:a16="http://schemas.microsoft.com/office/drawing/2014/main" id="{1F510D76-7D7F-D44E-93B2-AA4FC840C767}"/>
                </a:ext>
              </a:extLst>
            </p:cNvPr>
            <p:cNvCxnSpPr>
              <a:stCxn id="25" idx="2"/>
              <a:endCxn id="27" idx="1"/>
            </p:cNvCxnSpPr>
            <p:nvPr/>
          </p:nvCxnSpPr>
          <p:spPr>
            <a:xfrm rot="16200000" flipH="1">
              <a:off x="1845025" y="4673074"/>
              <a:ext cx="894490" cy="927934"/>
            </a:xfrm>
            <a:prstGeom prst="bentConnector2">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5B575-A559-2F46-BE09-278AC5AA0E53}"/>
                </a:ext>
              </a:extLst>
            </p:cNvPr>
            <p:cNvCxnSpPr>
              <a:stCxn id="27" idx="3"/>
            </p:cNvCxnSpPr>
            <p:nvPr/>
          </p:nvCxnSpPr>
          <p:spPr>
            <a:xfrm>
              <a:off x="3425099" y="5584286"/>
              <a:ext cx="1201259" cy="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F853546-B2EB-B04F-A010-810F541B031C}"/>
                </a:ext>
              </a:extLst>
            </p:cNvPr>
            <p:cNvPicPr>
              <a:picLocks noChangeAspect="1"/>
            </p:cNvPicPr>
            <p:nvPr/>
          </p:nvPicPr>
          <p:blipFill>
            <a:blip r:embed="rId5"/>
            <a:stretch>
              <a:fillRect/>
            </a:stretch>
          </p:blipFill>
          <p:spPr>
            <a:xfrm>
              <a:off x="2175095" y="5932028"/>
              <a:ext cx="1498857" cy="310109"/>
            </a:xfrm>
            <a:prstGeom prst="rect">
              <a:avLst/>
            </a:prstGeom>
          </p:spPr>
        </p:pic>
      </p:grpSp>
    </p:spTree>
    <p:extLst>
      <p:ext uri="{BB962C8B-B14F-4D97-AF65-F5344CB8AC3E}">
        <p14:creationId xmlns:p14="http://schemas.microsoft.com/office/powerpoint/2010/main" val="3977670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fontScale="70000" lnSpcReduction="20000"/>
          </a:bodyPr>
          <a:lstStyle/>
          <a:p>
            <a:pPr lvl="1"/>
            <a:r>
              <a:rPr lang="en-IE" dirty="0"/>
              <a:t>A Rough Guide</a:t>
            </a:r>
          </a:p>
          <a:p>
            <a:pPr lvl="2"/>
            <a:endParaRPr lang="en-IE" dirty="0"/>
          </a:p>
          <a:p>
            <a:pPr lvl="2"/>
            <a:r>
              <a:rPr lang="en-US" dirty="0"/>
              <a:t>What (roughly) do we need to do?</a:t>
            </a:r>
          </a:p>
          <a:p>
            <a:pPr lvl="2"/>
            <a:endParaRPr lang="en-US" dirty="0"/>
          </a:p>
          <a:p>
            <a:pPr lvl="3"/>
            <a:r>
              <a:rPr lang="en-US" dirty="0"/>
              <a:t>Get some data: Facebook posts / comments in this case</a:t>
            </a:r>
          </a:p>
          <a:p>
            <a:pPr lvl="3"/>
            <a:endParaRPr lang="en-US" dirty="0"/>
          </a:p>
          <a:p>
            <a:pPr lvl="3"/>
            <a:r>
              <a:rPr lang="en-US" dirty="0"/>
              <a:t>Then we need to </a:t>
            </a:r>
            <a:r>
              <a:rPr lang="en-US" dirty="0" err="1"/>
              <a:t>organise</a:t>
            </a:r>
            <a:r>
              <a:rPr lang="en-US" dirty="0"/>
              <a:t> the data somehow </a:t>
            </a:r>
          </a:p>
          <a:p>
            <a:pPr lvl="4"/>
            <a:r>
              <a:rPr lang="en-US" dirty="0"/>
              <a:t>e.g. by language, political party, temporal aspects, etc. </a:t>
            </a:r>
          </a:p>
          <a:p>
            <a:pPr lvl="4"/>
            <a:endParaRPr lang="en-US" dirty="0"/>
          </a:p>
          <a:p>
            <a:pPr lvl="3"/>
            <a:r>
              <a:rPr lang="en-US" dirty="0"/>
              <a:t>Identify the subset of data that we actually need</a:t>
            </a:r>
          </a:p>
          <a:p>
            <a:pPr lvl="4"/>
            <a:r>
              <a:rPr lang="en-US" dirty="0"/>
              <a:t>E.g. if we are only interested in Irish politicians, we exclude German politicians</a:t>
            </a:r>
          </a:p>
          <a:p>
            <a:pPr lvl="4"/>
            <a:r>
              <a:rPr lang="en-US" dirty="0"/>
              <a:t>E.g. if we only want to assess politician posts, we can ignore audience comments</a:t>
            </a:r>
          </a:p>
          <a:p>
            <a:pPr lvl="4"/>
            <a:r>
              <a:rPr lang="en-US" dirty="0"/>
              <a:t>Etc.</a:t>
            </a:r>
          </a:p>
          <a:p>
            <a:pPr lvl="4"/>
            <a:endParaRPr lang="en-US" dirty="0"/>
          </a:p>
          <a:p>
            <a:pPr lvl="3"/>
            <a:r>
              <a:rPr lang="en-US" dirty="0"/>
              <a:t>Then we need to prepare (pre-process) the data for analysis</a:t>
            </a:r>
          </a:p>
          <a:p>
            <a:pPr lvl="4"/>
            <a:r>
              <a:rPr lang="en-US" dirty="0"/>
              <a:t>E.g. remove superfluous posts, handle emoji/emoticons</a:t>
            </a:r>
          </a:p>
          <a:p>
            <a:pPr lvl="4"/>
            <a:endParaRPr lang="en-US" dirty="0"/>
          </a:p>
          <a:p>
            <a:pPr lvl="3"/>
            <a:r>
              <a:rPr lang="en-US" dirty="0"/>
              <a:t>Having pre-processed the data, we may need to change its representation (transform the data) to make it easier to </a:t>
            </a:r>
            <a:r>
              <a:rPr lang="en-US" dirty="0" err="1"/>
              <a:t>analyse</a:t>
            </a:r>
            <a:endParaRPr lang="en-US" dirty="0"/>
          </a:p>
          <a:p>
            <a:pPr lvl="4"/>
            <a:r>
              <a:rPr lang="en-US" dirty="0"/>
              <a:t>For FB data, this may mean some form of text processing, deriving some </a:t>
            </a:r>
            <a:r>
              <a:rPr lang="en-US" dirty="0" err="1"/>
              <a:t>summarisation</a:t>
            </a:r>
            <a:r>
              <a:rPr lang="en-US" dirty="0"/>
              <a:t> values (e.g. no. of posts, reactions, comments) etc. that are appropriate to our question</a:t>
            </a:r>
          </a:p>
          <a:p>
            <a:pPr lvl="4"/>
            <a:endParaRPr lang="en-US" dirty="0"/>
          </a:p>
          <a:p>
            <a:pPr lvl="3"/>
            <a:r>
              <a:rPr lang="en-US" dirty="0" err="1"/>
              <a:t>Analyse</a:t>
            </a:r>
            <a:r>
              <a:rPr lang="en-US" dirty="0"/>
              <a:t> the data</a:t>
            </a:r>
          </a:p>
          <a:p>
            <a:pPr lvl="3"/>
            <a:endParaRPr lang="en-US" dirty="0"/>
          </a:p>
          <a:p>
            <a:pPr lvl="3"/>
            <a:r>
              <a:rPr lang="en-US" dirty="0"/>
              <a:t>Interpret the results</a:t>
            </a: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4" name="Rectangle 3">
            <a:extLst>
              <a:ext uri="{FF2B5EF4-FFF2-40B4-BE49-F238E27FC236}">
                <a16:creationId xmlns:a16="http://schemas.microsoft.com/office/drawing/2014/main" id="{656E14D1-43FA-DE43-B4F3-31FBA67C5DEC}"/>
              </a:ext>
            </a:extLst>
          </p:cNvPr>
          <p:cNvSpPr/>
          <p:nvPr/>
        </p:nvSpPr>
        <p:spPr>
          <a:xfrm>
            <a:off x="6012160" y="1412776"/>
            <a:ext cx="2674640"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such processes been codified in any way?</a:t>
            </a:r>
          </a:p>
        </p:txBody>
      </p:sp>
    </p:spTree>
    <p:extLst>
      <p:ext uri="{BB962C8B-B14F-4D97-AF65-F5344CB8AC3E}">
        <p14:creationId xmlns:p14="http://schemas.microsoft.com/office/powerpoint/2010/main" val="40249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E" dirty="0"/>
              <a:t>1. Overview of Data Mining and    	Machine Learning</a:t>
            </a:r>
          </a:p>
        </p:txBody>
      </p:sp>
      <p:sp>
        <p:nvSpPr>
          <p:cNvPr id="3" name="Text Placeholder 2"/>
          <p:cNvSpPr>
            <a:spLocks noGrp="1"/>
          </p:cNvSpPr>
          <p:nvPr>
            <p:ph type="body" idx="1"/>
          </p:nvPr>
        </p:nvSpPr>
        <p:spPr>
          <a:xfrm>
            <a:off x="1295400" y="4267200"/>
            <a:ext cx="6781800" cy="1898104"/>
          </a:xfrm>
        </p:spPr>
        <p:txBody>
          <a:bodyPr numCol="1">
            <a:normAutofit/>
          </a:bodyPr>
          <a:lstStyle/>
          <a:p>
            <a:pPr algn="l"/>
            <a:r>
              <a:rPr lang="en-IE" dirty="0"/>
              <a:t>1.1  History &amp; Evolution</a:t>
            </a:r>
          </a:p>
          <a:p>
            <a:pPr algn="l"/>
            <a:r>
              <a:rPr lang="en-IE" dirty="0"/>
              <a:t>1.2  Data Science Methodologies</a:t>
            </a:r>
          </a:p>
          <a:p>
            <a:pPr algn="l"/>
            <a:r>
              <a:rPr lang="en-IE" dirty="0"/>
              <a:t>1.3  Taxonomy &amp; Techniques</a:t>
            </a:r>
          </a:p>
          <a:p>
            <a:pPr algn="l"/>
            <a:r>
              <a:rPr lang="en-IE" dirty="0"/>
              <a:t>1.</a:t>
            </a:r>
            <a:r>
              <a:rPr lang="ga-IE" dirty="0"/>
              <a:t>4</a:t>
            </a:r>
            <a:r>
              <a:rPr lang="en-IE" dirty="0"/>
              <a:t>  Summary</a:t>
            </a:r>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5293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KDD</a:t>
            </a:r>
          </a:p>
          <a:p>
            <a:pPr lvl="1"/>
            <a:endParaRPr lang="en-IE" dirty="0"/>
          </a:p>
          <a:p>
            <a:pPr lvl="2"/>
            <a:r>
              <a:rPr lang="en-IE" b="1" dirty="0"/>
              <a:t>K</a:t>
            </a:r>
            <a:r>
              <a:rPr lang="en-IE" dirty="0"/>
              <a:t>nowledge </a:t>
            </a:r>
            <a:r>
              <a:rPr lang="en-IE" b="1" dirty="0"/>
              <a:t>D</a:t>
            </a:r>
            <a:r>
              <a:rPr lang="en-IE" dirty="0"/>
              <a:t>iscovery in </a:t>
            </a:r>
            <a:r>
              <a:rPr lang="en-IE" b="1" dirty="0"/>
              <a:t>D</a:t>
            </a:r>
            <a:r>
              <a:rPr lang="en-IE" dirty="0"/>
              <a:t>atabases</a:t>
            </a:r>
          </a:p>
          <a:p>
            <a:pPr lvl="2"/>
            <a:endParaRPr lang="en-IE" b="1" dirty="0"/>
          </a:p>
          <a:p>
            <a:pPr lvl="3"/>
            <a:r>
              <a:rPr lang="en-IE" dirty="0"/>
              <a:t>A methodology defined by a sequence of steps</a:t>
            </a:r>
          </a:p>
          <a:p>
            <a:pPr lvl="4"/>
            <a:r>
              <a:rPr lang="en-IE" dirty="0"/>
              <a:t>Iterations and looping back to previous steps in the process are possible with KDD</a:t>
            </a:r>
          </a:p>
          <a:p>
            <a:pPr lvl="4"/>
            <a:endParaRPr lang="en-IE" dirty="0"/>
          </a:p>
          <a:p>
            <a:pPr lvl="3"/>
            <a:r>
              <a:rPr lang="en-US" altLang="en-US" dirty="0"/>
              <a:t>KDD is often applied interactively and iteratively.</a:t>
            </a:r>
          </a:p>
        </p:txBody>
      </p:sp>
      <p:sp>
        <p:nvSpPr>
          <p:cNvPr id="5" name="Footer Placeholder 4"/>
          <p:cNvSpPr>
            <a:spLocks noGrp="1"/>
          </p:cNvSpPr>
          <p:nvPr>
            <p:ph type="ftr" sz="quarter" idx="11"/>
          </p:nvPr>
        </p:nvSpPr>
        <p:spPr/>
        <p:txBody>
          <a:bodyPr/>
          <a:lstStyle/>
          <a:p>
            <a:pPr algn="ctr"/>
            <a:r>
              <a:rPr lang="en-IE" dirty="0"/>
              <a:t>Data Mining &amp; Machine Learning I</a:t>
            </a:r>
          </a:p>
        </p:txBody>
      </p:sp>
      <p:pic>
        <p:nvPicPr>
          <p:cNvPr id="6" name="Picture 5" descr="KDD.png">
            <a:extLst>
              <a:ext uri="{FF2B5EF4-FFF2-40B4-BE49-F238E27FC236}">
                <a16:creationId xmlns:a16="http://schemas.microsoft.com/office/drawing/2014/main" id="{74269644-9487-7247-82ED-887AB22C932C}"/>
              </a:ext>
            </a:extLst>
          </p:cNvPr>
          <p:cNvPicPr>
            <a:picLocks noChangeAspect="1"/>
          </p:cNvPicPr>
          <p:nvPr/>
        </p:nvPicPr>
        <p:blipFill rotWithShape="1">
          <a:blip r:embed="rId2">
            <a:extLst>
              <a:ext uri="{28A0092B-C50C-407E-A947-70E740481C1C}">
                <a14:useLocalDpi xmlns:a14="http://schemas.microsoft.com/office/drawing/2010/main" val="0"/>
              </a:ext>
            </a:extLst>
          </a:blip>
          <a:srcRect t="13958"/>
          <a:stretch/>
        </p:blipFill>
        <p:spPr>
          <a:xfrm>
            <a:off x="1065623" y="4309790"/>
            <a:ext cx="7171250" cy="1609086"/>
          </a:xfrm>
          <a:prstGeom prst="rect">
            <a:avLst/>
          </a:prstGeom>
        </p:spPr>
      </p:pic>
      <p:sp>
        <p:nvSpPr>
          <p:cNvPr id="7" name="TextBox 6">
            <a:extLst>
              <a:ext uri="{FF2B5EF4-FFF2-40B4-BE49-F238E27FC236}">
                <a16:creationId xmlns:a16="http://schemas.microsoft.com/office/drawing/2014/main" id="{02319F54-17F0-6F4C-861B-F487A4781CA5}"/>
              </a:ext>
            </a:extLst>
          </p:cNvPr>
          <p:cNvSpPr txBox="1"/>
          <p:nvPr/>
        </p:nvSpPr>
        <p:spPr>
          <a:xfrm>
            <a:off x="4315616" y="5995076"/>
            <a:ext cx="4176464" cy="276999"/>
          </a:xfrm>
          <a:prstGeom prst="rect">
            <a:avLst/>
          </a:prstGeom>
          <a:noFill/>
        </p:spPr>
        <p:txBody>
          <a:bodyPr wrap="square" rtlCol="0">
            <a:spAutoFit/>
          </a:bodyPr>
          <a:lstStyle/>
          <a:p>
            <a:r>
              <a:rPr lang="en-IE" sz="1200" dirty="0"/>
              <a:t>(Brachman and Anand, 1996; Fayyad, 1996; Fayyad et al., 1996)</a:t>
            </a:r>
            <a:endParaRPr lang="en-US" sz="1200" dirty="0"/>
          </a:p>
        </p:txBody>
      </p:sp>
    </p:spTree>
    <p:extLst>
      <p:ext uri="{BB962C8B-B14F-4D97-AF65-F5344CB8AC3E}">
        <p14:creationId xmlns:p14="http://schemas.microsoft.com/office/powerpoint/2010/main" val="152693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fontScale="92500" lnSpcReduction="20000"/>
          </a:bodyPr>
          <a:lstStyle/>
          <a:p>
            <a:pPr lvl="1"/>
            <a:r>
              <a:rPr lang="en-IE" dirty="0"/>
              <a:t>KDD</a:t>
            </a:r>
          </a:p>
          <a:p>
            <a:pPr lvl="1"/>
            <a:endParaRPr lang="en-IE" dirty="0"/>
          </a:p>
          <a:p>
            <a:pPr lvl="2"/>
            <a:r>
              <a:rPr lang="en-US" dirty="0"/>
              <a:t>Selection </a:t>
            </a:r>
          </a:p>
          <a:p>
            <a:pPr lvl="3"/>
            <a:r>
              <a:rPr lang="en-US" dirty="0"/>
              <a:t>This stage consists on creating a target data set, or focusing on a subset of variables or data samples, on which discovery is to be performed. </a:t>
            </a:r>
          </a:p>
          <a:p>
            <a:pPr lvl="2"/>
            <a:r>
              <a:rPr lang="en-US" dirty="0"/>
              <a:t>Pre processing </a:t>
            </a:r>
          </a:p>
          <a:p>
            <a:pPr lvl="3"/>
            <a:r>
              <a:rPr lang="en-US" dirty="0"/>
              <a:t>This stage consists on the target data cleaning and pre processing in order to obtain consistent data. </a:t>
            </a:r>
          </a:p>
          <a:p>
            <a:pPr lvl="2"/>
            <a:r>
              <a:rPr lang="en-US" dirty="0"/>
              <a:t>Transformation </a:t>
            </a:r>
          </a:p>
          <a:p>
            <a:pPr lvl="3"/>
            <a:r>
              <a:rPr lang="en-US" dirty="0"/>
              <a:t>This stage consists on the transformation of the data using dimensionality reduction or transformation methods. </a:t>
            </a:r>
          </a:p>
          <a:p>
            <a:pPr lvl="2"/>
            <a:r>
              <a:rPr lang="en-US" dirty="0"/>
              <a:t>Data Mining </a:t>
            </a:r>
          </a:p>
          <a:p>
            <a:pPr lvl="3"/>
            <a:r>
              <a:rPr lang="en-US" dirty="0"/>
              <a:t>This stage consists on the searching for patterns of interest in a particular representational form, depending on the data mining objective (usually, prediction) </a:t>
            </a:r>
          </a:p>
          <a:p>
            <a:pPr lvl="2"/>
            <a:r>
              <a:rPr lang="en-US" dirty="0"/>
              <a:t>Interpretation/Evaluation </a:t>
            </a:r>
          </a:p>
          <a:p>
            <a:pPr lvl="3"/>
            <a:r>
              <a:rPr lang="en-US" dirty="0"/>
              <a:t>This stage consists on the interpretation and evaluation of the mined patterns. </a:t>
            </a:r>
          </a:p>
          <a:p>
            <a:pPr marL="1024890" lvl="3" indent="0" algn="r">
              <a:buNone/>
            </a:pPr>
            <a:r>
              <a:rPr lang="en-US" dirty="0"/>
              <a:t>(Fayyad et al., 1996)</a:t>
            </a:r>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4" name="Rectangle 3">
            <a:extLst>
              <a:ext uri="{FF2B5EF4-FFF2-40B4-BE49-F238E27FC236}">
                <a16:creationId xmlns:a16="http://schemas.microsoft.com/office/drawing/2014/main" id="{D21A5D01-F73B-484D-A9F5-6254E593A842}"/>
              </a:ext>
            </a:extLst>
          </p:cNvPr>
          <p:cNvSpPr/>
          <p:nvPr/>
        </p:nvSpPr>
        <p:spPr>
          <a:xfrm>
            <a:off x="2699792" y="1412776"/>
            <a:ext cx="561662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A good understanding of the application domain is required. </a:t>
            </a:r>
            <a:endParaRPr lang="en-IE" dirty="0">
              <a:effectLst/>
            </a:endParaRPr>
          </a:p>
        </p:txBody>
      </p:sp>
      <p:sp>
        <p:nvSpPr>
          <p:cNvPr id="8" name="Rectangle 7">
            <a:extLst>
              <a:ext uri="{FF2B5EF4-FFF2-40B4-BE49-F238E27FC236}">
                <a16:creationId xmlns:a16="http://schemas.microsoft.com/office/drawing/2014/main" id="{D00EBB37-902B-F044-A150-2B5D94ABB321}"/>
              </a:ext>
            </a:extLst>
          </p:cNvPr>
          <p:cNvSpPr/>
          <p:nvPr/>
        </p:nvSpPr>
        <p:spPr>
          <a:xfrm>
            <a:off x="1043608" y="5773140"/>
            <a:ext cx="561662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Make use of the discovered knowledge in the application domain.</a:t>
            </a:r>
            <a:endParaRPr lang="en-IE" dirty="0">
              <a:effectLst/>
            </a:endParaRPr>
          </a:p>
        </p:txBody>
      </p:sp>
    </p:spTree>
    <p:extLst>
      <p:ext uri="{BB962C8B-B14F-4D97-AF65-F5344CB8AC3E}">
        <p14:creationId xmlns:p14="http://schemas.microsoft.com/office/powerpoint/2010/main" val="328395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KDD</a:t>
            </a:r>
          </a:p>
          <a:p>
            <a:pPr marL="711835" lvl="2" indent="-282575"/>
            <a:r>
              <a:rPr lang="ga-IE" altLang="en-US" dirty="0"/>
              <a:t>The </a:t>
            </a:r>
            <a:r>
              <a:rPr lang="en-US" altLang="en-US" dirty="0"/>
              <a:t>D</a:t>
            </a:r>
            <a:r>
              <a:rPr lang="ga-IE" altLang="en-US" dirty="0"/>
              <a:t>ata Mining (KDD) Process</a:t>
            </a:r>
          </a:p>
          <a:p>
            <a:pPr marL="1043305" lvl="3" indent="-282575"/>
            <a:r>
              <a:rPr lang="en-US" altLang="en-US" dirty="0"/>
              <a:t>Understand the application domain</a:t>
            </a:r>
          </a:p>
          <a:p>
            <a:pPr marL="1043305" lvl="3" indent="-282575"/>
            <a:r>
              <a:rPr lang="en-US" altLang="en-US" dirty="0"/>
              <a:t>Identify data sources and select target data</a:t>
            </a:r>
          </a:p>
          <a:p>
            <a:pPr marL="1043305" lvl="3" indent="-282575"/>
            <a:r>
              <a:rPr lang="en-US" altLang="en-US" dirty="0"/>
              <a:t>Pre-process: cleaning, attribute selection</a:t>
            </a:r>
          </a:p>
          <a:p>
            <a:pPr marL="1043305" lvl="3" indent="-282575"/>
            <a:r>
              <a:rPr lang="en-US" altLang="en-US" dirty="0"/>
              <a:t>Data mining to extract patterns or models</a:t>
            </a:r>
          </a:p>
          <a:p>
            <a:pPr marL="1043305" lvl="3" indent="-282575"/>
            <a:r>
              <a:rPr lang="en-US" altLang="en-US" dirty="0"/>
              <a:t>Post-process: identifying interesting or useful patterns</a:t>
            </a:r>
          </a:p>
          <a:p>
            <a:pPr marL="1043305" lvl="3" indent="-282575"/>
            <a:r>
              <a:rPr lang="en-US" altLang="en-US" dirty="0"/>
              <a:t>Incorporate patterns in real world tasks</a:t>
            </a:r>
          </a:p>
          <a:p>
            <a:pPr marL="639445" lvl="1" indent="-282575"/>
            <a:endParaRPr lang="ga-IE" altLang="en-US" sz="2400" dirty="0"/>
          </a:p>
          <a:p>
            <a:pPr marL="639445" lvl="1" indent="-282575"/>
            <a:endParaRPr lang="ga-IE" altLang="en-US" sz="2200" dirty="0"/>
          </a:p>
          <a:p>
            <a:pPr lvl="2"/>
            <a:endParaRPr lang="en-US"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7" name="Shape 6">
            <a:extLst>
              <a:ext uri="{FF2B5EF4-FFF2-40B4-BE49-F238E27FC236}">
                <a16:creationId xmlns:a16="http://schemas.microsoft.com/office/drawing/2014/main" id="{8EB6A7FB-3CBA-2149-B18F-5866E0E87319}"/>
              </a:ext>
            </a:extLst>
          </p:cNvPr>
          <p:cNvSpPr/>
          <p:nvPr/>
        </p:nvSpPr>
        <p:spPr>
          <a:xfrm rot="5041961">
            <a:off x="5549838" y="2000393"/>
            <a:ext cx="2443292" cy="1561131"/>
          </a:xfrm>
          <a:prstGeom prst="swooshArrow">
            <a:avLst>
              <a:gd name="adj1" fmla="val 16310"/>
              <a:gd name="adj2" fmla="val 313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 Box 4">
            <a:extLst>
              <a:ext uri="{FF2B5EF4-FFF2-40B4-BE49-F238E27FC236}">
                <a16:creationId xmlns:a16="http://schemas.microsoft.com/office/drawing/2014/main" id="{1DE96528-6CC8-5644-9F55-47BA3012E2B2}"/>
              </a:ext>
            </a:extLst>
          </p:cNvPr>
          <p:cNvSpPr txBox="1">
            <a:spLocks noChangeArrowheads="1"/>
          </p:cNvSpPr>
          <p:nvPr/>
        </p:nvSpPr>
        <p:spPr bwMode="auto">
          <a:xfrm>
            <a:off x="197114" y="4308801"/>
            <a:ext cx="8749772" cy="18158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E" altLang="en-US" sz="1600" dirty="0">
                <a:solidFill>
                  <a:srgbClr val="FFFFFF"/>
                </a:solidFill>
              </a:rPr>
              <a:t>In practice, a critical skill in data science is the ability to </a:t>
            </a:r>
            <a:r>
              <a:rPr lang="en-IE" altLang="en-US" sz="1600" b="1" dirty="0">
                <a:solidFill>
                  <a:srgbClr val="FFFFFF"/>
                </a:solidFill>
              </a:rPr>
              <a:t>decompose</a:t>
            </a:r>
            <a:r>
              <a:rPr lang="en-IE" altLang="en-US" sz="1600" dirty="0">
                <a:solidFill>
                  <a:srgbClr val="FFFFFF"/>
                </a:solidFill>
              </a:rPr>
              <a:t> a data analytics problem into </a:t>
            </a:r>
            <a:r>
              <a:rPr lang="en-IE" altLang="en-US" sz="1600" b="1" dirty="0">
                <a:solidFill>
                  <a:srgbClr val="FFFFFF"/>
                </a:solidFill>
              </a:rPr>
              <a:t>pieces</a:t>
            </a:r>
            <a:r>
              <a:rPr lang="en-IE" altLang="en-US" sz="1600" dirty="0">
                <a:solidFill>
                  <a:srgbClr val="FFFFFF"/>
                </a:solidFill>
              </a:rPr>
              <a:t> such that each piece </a:t>
            </a:r>
            <a:r>
              <a:rPr lang="en-IE" altLang="en-US" sz="1600" b="1" dirty="0">
                <a:solidFill>
                  <a:srgbClr val="FFFFFF"/>
                </a:solidFill>
              </a:rPr>
              <a:t>matches a known</a:t>
            </a:r>
            <a:r>
              <a:rPr lang="ga-IE" altLang="en-US" sz="1600" b="1" dirty="0">
                <a:solidFill>
                  <a:srgbClr val="FFFFFF"/>
                </a:solidFill>
              </a:rPr>
              <a:t> </a:t>
            </a:r>
            <a:r>
              <a:rPr lang="en-IE" altLang="en-US" sz="1600" b="1" dirty="0">
                <a:solidFill>
                  <a:srgbClr val="FFFFFF"/>
                </a:solidFill>
              </a:rPr>
              <a:t>task </a:t>
            </a:r>
            <a:r>
              <a:rPr lang="en-IE" altLang="en-US" sz="1600" dirty="0">
                <a:solidFill>
                  <a:srgbClr val="FFFFFF"/>
                </a:solidFill>
              </a:rPr>
              <a:t>for which tools are available. </a:t>
            </a:r>
          </a:p>
          <a:p>
            <a:pPr algn="ctr"/>
            <a:r>
              <a:rPr lang="en-IE" altLang="en-US" sz="1600" dirty="0">
                <a:solidFill>
                  <a:srgbClr val="FFFFFF"/>
                </a:solidFill>
              </a:rPr>
              <a:t>Recognizing familiar problems and their solutions avoids wasting time and resources reinventing the wheel. </a:t>
            </a:r>
          </a:p>
          <a:p>
            <a:pPr algn="ctr"/>
            <a:r>
              <a:rPr lang="en-IE" altLang="en-US" sz="1600" dirty="0">
                <a:solidFill>
                  <a:srgbClr val="FFFFFF"/>
                </a:solidFill>
              </a:rPr>
              <a:t>It also allows people to focus attention on more interesting parts of the process that require human </a:t>
            </a:r>
            <a:r>
              <a:rPr lang="ga-IE" altLang="en-US" sz="1600" dirty="0">
                <a:solidFill>
                  <a:srgbClr val="FFFFFF"/>
                </a:solidFill>
              </a:rPr>
              <a:t>i</a:t>
            </a:r>
            <a:r>
              <a:rPr lang="en-IE" altLang="en-US" sz="1600" dirty="0">
                <a:solidFill>
                  <a:srgbClr val="FFFFFF"/>
                </a:solidFill>
              </a:rPr>
              <a:t>nvolvement — parts that have not been automated, so human creativity and intelligence must come </a:t>
            </a:r>
            <a:r>
              <a:rPr lang="en-IE" altLang="ja-JP" sz="1600" dirty="0">
                <a:solidFill>
                  <a:srgbClr val="FFFFFF"/>
                </a:solidFill>
                <a:ea typeface="ＭＳ Ｐゴシック" charset="-128"/>
              </a:rPr>
              <a:t>into play.</a:t>
            </a:r>
            <a:r>
              <a:rPr lang="en-US" altLang="ja-JP" sz="1600" dirty="0">
                <a:solidFill>
                  <a:srgbClr val="FFFFFF"/>
                </a:solidFill>
                <a:ea typeface="ＭＳ Ｐゴシック" charset="-128"/>
              </a:rPr>
              <a:t> </a:t>
            </a:r>
            <a:endParaRPr lang="en-US" altLang="en-US" sz="1600" dirty="0">
              <a:solidFill>
                <a:srgbClr val="FFFFFF"/>
              </a:solidFill>
            </a:endParaRPr>
          </a:p>
        </p:txBody>
      </p:sp>
    </p:spTree>
    <p:extLst>
      <p:ext uri="{BB962C8B-B14F-4D97-AF65-F5344CB8AC3E}">
        <p14:creationId xmlns:p14="http://schemas.microsoft.com/office/powerpoint/2010/main" val="1988693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CRISP-DM</a:t>
            </a:r>
          </a:p>
          <a:p>
            <a:pPr lvl="2"/>
            <a:r>
              <a:rPr lang="en-IE" b="1" dirty="0" err="1"/>
              <a:t>CR</a:t>
            </a:r>
            <a:r>
              <a:rPr lang="en-IE" dirty="0" err="1"/>
              <a:t>oss</a:t>
            </a:r>
            <a:r>
              <a:rPr lang="en-IE" dirty="0"/>
              <a:t>-</a:t>
            </a:r>
            <a:r>
              <a:rPr lang="en-IE" b="1" dirty="0"/>
              <a:t>I</a:t>
            </a:r>
            <a:r>
              <a:rPr lang="en-IE" dirty="0"/>
              <a:t>ndustry </a:t>
            </a:r>
            <a:r>
              <a:rPr lang="en-IE" b="1" dirty="0"/>
              <a:t>S</a:t>
            </a:r>
            <a:r>
              <a:rPr lang="en-IE" dirty="0"/>
              <a:t>tandard </a:t>
            </a:r>
            <a:r>
              <a:rPr lang="en-IE" b="1" dirty="0"/>
              <a:t>P</a:t>
            </a:r>
            <a:r>
              <a:rPr lang="en-IE" dirty="0"/>
              <a:t>rocess for </a:t>
            </a:r>
            <a:r>
              <a:rPr lang="en-IE" b="1" dirty="0"/>
              <a:t>D</a:t>
            </a:r>
            <a:r>
              <a:rPr lang="en-IE" dirty="0"/>
              <a:t>ata </a:t>
            </a:r>
            <a:r>
              <a:rPr lang="en-IE" b="1" dirty="0"/>
              <a:t>M</a:t>
            </a:r>
            <a:r>
              <a:rPr lang="en-IE" dirty="0"/>
              <a:t>ining</a:t>
            </a:r>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pic>
        <p:nvPicPr>
          <p:cNvPr id="8" name="Content Placeholder 7" descr="newcrispdiagram.gif">
            <a:extLst>
              <a:ext uri="{FF2B5EF4-FFF2-40B4-BE49-F238E27FC236}">
                <a16:creationId xmlns:a16="http://schemas.microsoft.com/office/drawing/2014/main" id="{1C4EBA6F-07F1-054D-B4C1-A30AAEBAA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047609"/>
            <a:ext cx="4104456" cy="4154358"/>
          </a:xfrm>
          <a:prstGeom prst="rect">
            <a:avLst/>
          </a:prstGeom>
        </p:spPr>
      </p:pic>
    </p:spTree>
    <p:extLst>
      <p:ext uri="{BB962C8B-B14F-4D97-AF65-F5344CB8AC3E}">
        <p14:creationId xmlns:p14="http://schemas.microsoft.com/office/powerpoint/2010/main" val="3985982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fontScale="70000" lnSpcReduction="20000"/>
          </a:bodyPr>
          <a:lstStyle/>
          <a:p>
            <a:pPr lvl="1"/>
            <a:r>
              <a:rPr lang="en-IE" dirty="0"/>
              <a:t>CRISP-DM</a:t>
            </a:r>
          </a:p>
          <a:p>
            <a:pPr lvl="2"/>
            <a:endParaRPr lang="en-IE" b="1" dirty="0"/>
          </a:p>
          <a:p>
            <a:pPr lvl="2"/>
            <a:r>
              <a:rPr lang="en-US" dirty="0"/>
              <a:t>Business understanding </a:t>
            </a:r>
          </a:p>
          <a:p>
            <a:pPr lvl="3"/>
            <a:r>
              <a:rPr lang="en-US" dirty="0"/>
              <a:t>This initial phase focuses on understanding the project objectives and requirements from a business perspective, then converting this knowledge into a data mining problem definition and a preliminary plan designed to achieve the objectives.</a:t>
            </a:r>
          </a:p>
          <a:p>
            <a:pPr lvl="2"/>
            <a:r>
              <a:rPr lang="en-US" dirty="0"/>
              <a:t>Data understanding </a:t>
            </a:r>
          </a:p>
          <a:p>
            <a:pPr lvl="3"/>
            <a:r>
              <a:rPr lang="en-US" dirty="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pPr lvl="2"/>
            <a:r>
              <a:rPr lang="en-US" dirty="0"/>
              <a:t>Data preparation </a:t>
            </a:r>
          </a:p>
          <a:p>
            <a:pPr lvl="3"/>
            <a:r>
              <a:rPr lang="en-US" dirty="0"/>
              <a:t>The data preparation phase covers all activities to construct the final dataset from the initial raw data.</a:t>
            </a:r>
          </a:p>
          <a:p>
            <a:pPr lvl="2"/>
            <a:r>
              <a:rPr lang="en-US" dirty="0"/>
              <a:t>Modeling </a:t>
            </a:r>
          </a:p>
          <a:p>
            <a:pPr lvl="3"/>
            <a:r>
              <a:rPr lang="en-US" dirty="0"/>
              <a:t>In this phase, various modeling techniques are selected and applied and their parameters are calibrated to optimal values.</a:t>
            </a:r>
          </a:p>
          <a:p>
            <a:pPr lvl="2"/>
            <a:r>
              <a:rPr lang="en-US" dirty="0"/>
              <a:t>Evaluation </a:t>
            </a:r>
          </a:p>
          <a:p>
            <a:pPr lvl="3"/>
            <a:r>
              <a:rPr lang="en-US" dirty="0"/>
              <a:t>At this stage the model (or models) obtained are more thoroughly evaluated and the steps executed to construct the model are reviewed to be certain it properly achieves the business objectives.</a:t>
            </a:r>
          </a:p>
          <a:p>
            <a:pPr lvl="2"/>
            <a:r>
              <a:rPr lang="en-US" dirty="0"/>
              <a:t>Deployment </a:t>
            </a:r>
          </a:p>
          <a:p>
            <a:pPr lvl="3"/>
            <a:r>
              <a:rPr lang="en-US" dirty="0"/>
              <a:t>Creation of the model is generally not the end of the project. Even if the purpose of the model is to increase knowledge of the data, the knowledge gained will need to be organized and presented in a way that the customer can use it. </a:t>
            </a:r>
          </a:p>
          <a:p>
            <a:pPr marL="1024890" lvl="3" indent="0" algn="r">
              <a:buNone/>
            </a:pPr>
            <a:endParaRPr lang="en-US" dirty="0"/>
          </a:p>
          <a:p>
            <a:pPr marL="1024890" lvl="3" indent="0" algn="r">
              <a:buNone/>
            </a:pPr>
            <a:r>
              <a:rPr lang="en-US" dirty="0"/>
              <a:t>(Chapman et al., 2000)</a:t>
            </a:r>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427294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SEMMA</a:t>
            </a:r>
          </a:p>
          <a:p>
            <a:pPr lvl="1"/>
            <a:endParaRPr lang="en-IE" dirty="0"/>
          </a:p>
          <a:p>
            <a:pPr lvl="2"/>
            <a:r>
              <a:rPr lang="en-GB" dirty="0"/>
              <a:t>Pushed by SAS and often in conjunction with SAS tools</a:t>
            </a:r>
          </a:p>
          <a:p>
            <a:pPr lvl="2"/>
            <a:endParaRPr lang="en-GB" dirty="0"/>
          </a:p>
          <a:p>
            <a:pPr lvl="2"/>
            <a:r>
              <a:rPr lang="en-GB" dirty="0"/>
              <a:t>“SEMMA offers an easy to understand process, allowing an organized and adequate development and maintenance of DM projects. It thus confers a structure for his conception, creation and evolution, helping to present solutions to business problems as well as to find de DM business goals.”</a:t>
            </a:r>
          </a:p>
          <a:p>
            <a:pPr lvl="2"/>
            <a:endParaRPr lang="en-GB" dirty="0"/>
          </a:p>
          <a:p>
            <a:pPr lvl="2"/>
            <a:r>
              <a:rPr lang="en-GB" dirty="0"/>
              <a:t>It is independent of the data mining model(s) and techniques applied.</a:t>
            </a:r>
          </a:p>
          <a:p>
            <a:pPr lvl="2"/>
            <a:endParaRPr lang="en-GB" dirty="0"/>
          </a:p>
          <a:p>
            <a:pPr marL="548640" lvl="2" indent="0" algn="r">
              <a:buNone/>
            </a:pPr>
            <a:endParaRPr lang="en-GB" dirty="0"/>
          </a:p>
          <a:p>
            <a:pPr marL="548640" lvl="2" indent="0" algn="r">
              <a:buNone/>
            </a:pPr>
            <a:r>
              <a:rPr lang="en-GB" dirty="0"/>
              <a:t>(Azevedo, 2008)</a:t>
            </a:r>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175515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fontScale="85000" lnSpcReduction="20000"/>
          </a:bodyPr>
          <a:lstStyle/>
          <a:p>
            <a:pPr lvl="1"/>
            <a:r>
              <a:rPr lang="en-IE" dirty="0"/>
              <a:t>SEMMA</a:t>
            </a:r>
          </a:p>
          <a:p>
            <a:pPr lvl="1"/>
            <a:endParaRPr lang="en-IE" dirty="0"/>
          </a:p>
          <a:p>
            <a:pPr lvl="2"/>
            <a:r>
              <a:rPr lang="en-US" b="1" dirty="0"/>
              <a:t>S</a:t>
            </a:r>
            <a:r>
              <a:rPr lang="en-US" dirty="0"/>
              <a:t>ample </a:t>
            </a:r>
          </a:p>
          <a:p>
            <a:pPr lvl="3"/>
            <a:r>
              <a:rPr lang="en-US" dirty="0"/>
              <a:t>This stage consists on sampling the data by extracting a portion of a large data set big enough to contain the significant information, yet small enough to manipulate quickly. This stage is pointed out as being optional. </a:t>
            </a:r>
          </a:p>
          <a:p>
            <a:pPr lvl="2"/>
            <a:r>
              <a:rPr lang="en-US" b="1" dirty="0"/>
              <a:t>E</a:t>
            </a:r>
            <a:r>
              <a:rPr lang="en-US" dirty="0"/>
              <a:t>xplore </a:t>
            </a:r>
          </a:p>
          <a:p>
            <a:pPr lvl="3"/>
            <a:r>
              <a:rPr lang="en-US" dirty="0"/>
              <a:t>This stage consists on the exploration of the data by searching for unanticipated trends and anomalies in order to gain understanding and ideas. </a:t>
            </a:r>
          </a:p>
          <a:p>
            <a:pPr lvl="2"/>
            <a:r>
              <a:rPr lang="en-US" b="1" dirty="0"/>
              <a:t>M</a:t>
            </a:r>
            <a:r>
              <a:rPr lang="en-US" dirty="0"/>
              <a:t>odify </a:t>
            </a:r>
          </a:p>
          <a:p>
            <a:pPr lvl="3"/>
            <a:r>
              <a:rPr lang="en-US" dirty="0"/>
              <a:t>This stage consists on the modification of the data by creating, selecting, and transforming the variables to focus the model selection process. </a:t>
            </a:r>
          </a:p>
          <a:p>
            <a:pPr lvl="2"/>
            <a:r>
              <a:rPr lang="en-US" b="1" dirty="0"/>
              <a:t>M</a:t>
            </a:r>
            <a:r>
              <a:rPr lang="en-US" dirty="0"/>
              <a:t>odel </a:t>
            </a:r>
          </a:p>
          <a:p>
            <a:pPr lvl="3"/>
            <a:r>
              <a:rPr lang="en-US" dirty="0"/>
              <a:t>This stage consists on modeling the data by allowing the software to search automatically for a combination of data that reliably predicts a desired outcome. </a:t>
            </a:r>
          </a:p>
          <a:p>
            <a:pPr lvl="2"/>
            <a:r>
              <a:rPr lang="en-US" b="1" dirty="0"/>
              <a:t>A</a:t>
            </a:r>
            <a:r>
              <a:rPr lang="en-US" dirty="0"/>
              <a:t>ssess </a:t>
            </a:r>
          </a:p>
          <a:p>
            <a:pPr lvl="3"/>
            <a:r>
              <a:rPr lang="en-US" dirty="0"/>
              <a:t>This stage consists on assessing the data by evaluating the usefulness and reliability of the findings from the data mining process and estimate how well it performs. </a:t>
            </a:r>
          </a:p>
          <a:p>
            <a:pPr marL="1024890" lvl="3" indent="0" algn="r">
              <a:buNone/>
            </a:pPr>
            <a:endParaRPr lang="en-GB" dirty="0"/>
          </a:p>
          <a:p>
            <a:pPr marL="1024890" lvl="3" indent="0" algn="r">
              <a:buNone/>
            </a:pPr>
            <a:r>
              <a:rPr lang="en-GB" dirty="0"/>
              <a:t>(Azevedo, 2008)</a:t>
            </a:r>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3616275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en-IE" dirty="0"/>
              <a:t>Comparison of Methodologies</a:t>
            </a:r>
          </a:p>
          <a:p>
            <a:pPr lvl="1"/>
            <a:endParaRPr lang="en-IE" dirty="0"/>
          </a:p>
          <a:p>
            <a:pPr lvl="1"/>
            <a:endParaRPr lang="en-GB" dirty="0"/>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graphicFrame>
        <p:nvGraphicFramePr>
          <p:cNvPr id="6" name="Content Placeholder 6">
            <a:extLst>
              <a:ext uri="{FF2B5EF4-FFF2-40B4-BE49-F238E27FC236}">
                <a16:creationId xmlns:a16="http://schemas.microsoft.com/office/drawing/2014/main" id="{91F2D439-C8D2-A244-95D9-173EA9D0A5B4}"/>
              </a:ext>
            </a:extLst>
          </p:cNvPr>
          <p:cNvGraphicFramePr>
            <a:graphicFrameLocks/>
          </p:cNvGraphicFramePr>
          <p:nvPr>
            <p:extLst>
              <p:ext uri="{D42A27DB-BD31-4B8C-83A1-F6EECF244321}">
                <p14:modId xmlns:p14="http://schemas.microsoft.com/office/powerpoint/2010/main" val="646519646"/>
              </p:ext>
            </p:extLst>
          </p:nvPr>
        </p:nvGraphicFramePr>
        <p:xfrm>
          <a:off x="867861" y="1844824"/>
          <a:ext cx="7408278" cy="4320480"/>
        </p:xfrm>
        <a:graphic>
          <a:graphicData uri="http://schemas.openxmlformats.org/drawingml/2006/table">
            <a:tbl>
              <a:tblPr firstRow="1" bandRow="1">
                <a:tableStyleId>{5C22544A-7EE6-4342-B048-85BDC9FD1C3A}</a:tableStyleId>
              </a:tblPr>
              <a:tblGrid>
                <a:gridCol w="2469426">
                  <a:extLst>
                    <a:ext uri="{9D8B030D-6E8A-4147-A177-3AD203B41FA5}">
                      <a16:colId xmlns:a16="http://schemas.microsoft.com/office/drawing/2014/main" val="20000"/>
                    </a:ext>
                  </a:extLst>
                </a:gridCol>
                <a:gridCol w="2469426">
                  <a:extLst>
                    <a:ext uri="{9D8B030D-6E8A-4147-A177-3AD203B41FA5}">
                      <a16:colId xmlns:a16="http://schemas.microsoft.com/office/drawing/2014/main" val="20001"/>
                    </a:ext>
                  </a:extLst>
                </a:gridCol>
                <a:gridCol w="2469426">
                  <a:extLst>
                    <a:ext uri="{9D8B030D-6E8A-4147-A177-3AD203B41FA5}">
                      <a16:colId xmlns:a16="http://schemas.microsoft.com/office/drawing/2014/main" val="20002"/>
                    </a:ext>
                  </a:extLst>
                </a:gridCol>
              </a:tblGrid>
              <a:tr h="489329">
                <a:tc>
                  <a:txBody>
                    <a:bodyPr/>
                    <a:lstStyle/>
                    <a:p>
                      <a:pPr algn="ctr"/>
                      <a:r>
                        <a:rPr lang="en-GB" dirty="0"/>
                        <a:t>KDD</a:t>
                      </a:r>
                    </a:p>
                  </a:txBody>
                  <a:tcPr marL="87630" marR="87630" anchor="ctr"/>
                </a:tc>
                <a:tc>
                  <a:txBody>
                    <a:bodyPr/>
                    <a:lstStyle/>
                    <a:p>
                      <a:pPr algn="ctr"/>
                      <a:r>
                        <a:rPr lang="en-GB" dirty="0"/>
                        <a:t>SEMMA</a:t>
                      </a:r>
                    </a:p>
                  </a:txBody>
                  <a:tcPr marL="87630" marR="87630" anchor="ctr"/>
                </a:tc>
                <a:tc>
                  <a:txBody>
                    <a:bodyPr/>
                    <a:lstStyle/>
                    <a:p>
                      <a:pPr algn="ctr"/>
                      <a:r>
                        <a:rPr lang="en-GB" dirty="0"/>
                        <a:t>CRISP-DM</a:t>
                      </a:r>
                    </a:p>
                  </a:txBody>
                  <a:tcPr marL="87630" marR="87630" anchor="ctr"/>
                </a:tc>
                <a:extLst>
                  <a:ext uri="{0D108BD9-81ED-4DB2-BD59-A6C34878D82A}">
                    <a16:rowId xmlns:a16="http://schemas.microsoft.com/office/drawing/2014/main" val="10000"/>
                  </a:ext>
                </a:extLst>
              </a:tr>
              <a:tr h="692253">
                <a:tc>
                  <a:txBody>
                    <a:bodyPr/>
                    <a:lstStyle/>
                    <a:p>
                      <a:pPr algn="ctr"/>
                      <a:r>
                        <a:rPr lang="en-GB" dirty="0"/>
                        <a:t>Pre</a:t>
                      </a:r>
                      <a:r>
                        <a:rPr lang="en-GB" baseline="0" dirty="0"/>
                        <a:t> KDD</a:t>
                      </a:r>
                      <a:endParaRPr lang="en-GB" dirty="0"/>
                    </a:p>
                  </a:txBody>
                  <a:tcPr marL="87630" marR="87630" anchor="ctr"/>
                </a:tc>
                <a:tc>
                  <a:txBody>
                    <a:bodyPr/>
                    <a:lstStyle/>
                    <a:p>
                      <a:pPr algn="ctr"/>
                      <a:endParaRPr lang="en-GB" dirty="0"/>
                    </a:p>
                  </a:txBody>
                  <a:tcPr marL="87630" marR="87630" anchor="ctr"/>
                </a:tc>
                <a:tc>
                  <a:txBody>
                    <a:bodyPr/>
                    <a:lstStyle/>
                    <a:p>
                      <a:pPr algn="ctr"/>
                      <a:r>
                        <a:rPr lang="en-GB" dirty="0"/>
                        <a:t>Business Understanding</a:t>
                      </a:r>
                    </a:p>
                  </a:txBody>
                  <a:tcPr marL="87630" marR="87630" anchor="ctr"/>
                </a:tc>
                <a:extLst>
                  <a:ext uri="{0D108BD9-81ED-4DB2-BD59-A6C34878D82A}">
                    <a16:rowId xmlns:a16="http://schemas.microsoft.com/office/drawing/2014/main" val="10001"/>
                  </a:ext>
                </a:extLst>
              </a:tr>
              <a:tr h="489329">
                <a:tc>
                  <a:txBody>
                    <a:bodyPr/>
                    <a:lstStyle/>
                    <a:p>
                      <a:pPr algn="ctr"/>
                      <a:r>
                        <a:rPr lang="en-GB" dirty="0"/>
                        <a:t>Selection</a:t>
                      </a:r>
                    </a:p>
                  </a:txBody>
                  <a:tcPr marL="87630" marR="87630" anchor="ctr"/>
                </a:tc>
                <a:tc>
                  <a:txBody>
                    <a:bodyPr/>
                    <a:lstStyle/>
                    <a:p>
                      <a:pPr algn="ctr"/>
                      <a:r>
                        <a:rPr lang="en-GB" dirty="0"/>
                        <a:t>Sample</a:t>
                      </a:r>
                    </a:p>
                  </a:txBody>
                  <a:tcPr marL="87630" marR="87630" anchor="ctr"/>
                </a:tc>
                <a:tc rowSpan="2">
                  <a:txBody>
                    <a:bodyPr/>
                    <a:lstStyle/>
                    <a:p>
                      <a:pPr algn="ctr"/>
                      <a:endParaRPr lang="en-GB" sz="1400" dirty="0"/>
                    </a:p>
                    <a:p>
                      <a:pPr algn="ctr"/>
                      <a:endParaRPr lang="en-GB" dirty="0"/>
                    </a:p>
                    <a:p>
                      <a:pPr algn="ctr"/>
                      <a:r>
                        <a:rPr lang="en-GB" dirty="0"/>
                        <a:t>Data Understanding</a:t>
                      </a:r>
                    </a:p>
                  </a:txBody>
                  <a:tcPr marL="87630" marR="87630" anchor="ctr"/>
                </a:tc>
                <a:extLst>
                  <a:ext uri="{0D108BD9-81ED-4DB2-BD59-A6C34878D82A}">
                    <a16:rowId xmlns:a16="http://schemas.microsoft.com/office/drawing/2014/main" val="10002"/>
                  </a:ext>
                </a:extLst>
              </a:tr>
              <a:tr h="489329">
                <a:tc>
                  <a:txBody>
                    <a:bodyPr/>
                    <a:lstStyle/>
                    <a:p>
                      <a:pPr algn="ctr"/>
                      <a:r>
                        <a:rPr lang="en-GB" dirty="0"/>
                        <a:t>Pre Processing</a:t>
                      </a:r>
                    </a:p>
                  </a:txBody>
                  <a:tcPr marL="87630" marR="87630" anchor="ctr"/>
                </a:tc>
                <a:tc>
                  <a:txBody>
                    <a:bodyPr/>
                    <a:lstStyle/>
                    <a:p>
                      <a:pPr algn="ctr"/>
                      <a:r>
                        <a:rPr lang="en-GB" dirty="0"/>
                        <a:t>Explore</a:t>
                      </a:r>
                    </a:p>
                  </a:txBody>
                  <a:tcPr marL="87630" marR="87630" anchor="ctr"/>
                </a:tc>
                <a:tc vMerge="1">
                  <a:txBody>
                    <a:bodyPr/>
                    <a:lstStyle/>
                    <a:p>
                      <a:endParaRPr lang="en-GB" dirty="0"/>
                    </a:p>
                  </a:txBody>
                  <a:tcPr/>
                </a:tc>
                <a:extLst>
                  <a:ext uri="{0D108BD9-81ED-4DB2-BD59-A6C34878D82A}">
                    <a16:rowId xmlns:a16="http://schemas.microsoft.com/office/drawing/2014/main" val="10003"/>
                  </a:ext>
                </a:extLst>
              </a:tr>
              <a:tr h="489329">
                <a:tc>
                  <a:txBody>
                    <a:bodyPr/>
                    <a:lstStyle/>
                    <a:p>
                      <a:pPr algn="ctr"/>
                      <a:r>
                        <a:rPr lang="en-GB" dirty="0"/>
                        <a:t>Transformation</a:t>
                      </a:r>
                    </a:p>
                  </a:txBody>
                  <a:tcPr marL="87630" marR="87630" anchor="ctr"/>
                </a:tc>
                <a:tc>
                  <a:txBody>
                    <a:bodyPr/>
                    <a:lstStyle/>
                    <a:p>
                      <a:pPr algn="ctr"/>
                      <a:r>
                        <a:rPr lang="en-GB" dirty="0"/>
                        <a:t>Modify</a:t>
                      </a:r>
                    </a:p>
                  </a:txBody>
                  <a:tcPr marL="87630" marR="87630" anchor="ctr"/>
                </a:tc>
                <a:tc>
                  <a:txBody>
                    <a:bodyPr/>
                    <a:lstStyle/>
                    <a:p>
                      <a:pPr algn="ctr"/>
                      <a:r>
                        <a:rPr lang="en-GB" dirty="0"/>
                        <a:t>Data Preparation</a:t>
                      </a:r>
                    </a:p>
                  </a:txBody>
                  <a:tcPr marL="87630" marR="87630" anchor="ctr"/>
                </a:tc>
                <a:extLst>
                  <a:ext uri="{0D108BD9-81ED-4DB2-BD59-A6C34878D82A}">
                    <a16:rowId xmlns:a16="http://schemas.microsoft.com/office/drawing/2014/main" val="10004"/>
                  </a:ext>
                </a:extLst>
              </a:tr>
              <a:tr h="489329">
                <a:tc>
                  <a:txBody>
                    <a:bodyPr/>
                    <a:lstStyle/>
                    <a:p>
                      <a:pPr algn="ctr"/>
                      <a:r>
                        <a:rPr lang="en-GB" dirty="0"/>
                        <a:t>Data mining</a:t>
                      </a:r>
                    </a:p>
                  </a:txBody>
                  <a:tcPr marL="87630" marR="87630" anchor="ctr"/>
                </a:tc>
                <a:tc>
                  <a:txBody>
                    <a:bodyPr/>
                    <a:lstStyle/>
                    <a:p>
                      <a:pPr algn="ctr"/>
                      <a:r>
                        <a:rPr lang="en-GB" dirty="0"/>
                        <a:t>Model</a:t>
                      </a:r>
                    </a:p>
                  </a:txBody>
                  <a:tcPr marL="87630" marR="87630" anchor="ctr"/>
                </a:tc>
                <a:tc>
                  <a:txBody>
                    <a:bodyPr/>
                    <a:lstStyle/>
                    <a:p>
                      <a:pPr algn="ctr"/>
                      <a:r>
                        <a:rPr lang="en-GB" dirty="0"/>
                        <a:t>Modelling</a:t>
                      </a:r>
                    </a:p>
                  </a:txBody>
                  <a:tcPr marL="87630" marR="87630" anchor="ctr"/>
                </a:tc>
                <a:extLst>
                  <a:ext uri="{0D108BD9-81ED-4DB2-BD59-A6C34878D82A}">
                    <a16:rowId xmlns:a16="http://schemas.microsoft.com/office/drawing/2014/main" val="10005"/>
                  </a:ext>
                </a:extLst>
              </a:tr>
              <a:tr h="692253">
                <a:tc>
                  <a:txBody>
                    <a:bodyPr/>
                    <a:lstStyle/>
                    <a:p>
                      <a:pPr algn="ctr"/>
                      <a:r>
                        <a:rPr lang="en-GB" dirty="0"/>
                        <a:t>Interpretation</a:t>
                      </a:r>
                      <a:r>
                        <a:rPr lang="en-GB" baseline="0" dirty="0"/>
                        <a:t> / Evaluation</a:t>
                      </a:r>
                      <a:endParaRPr lang="en-GB" dirty="0"/>
                    </a:p>
                  </a:txBody>
                  <a:tcPr marL="87630" marR="87630" anchor="ctr"/>
                </a:tc>
                <a:tc>
                  <a:txBody>
                    <a:bodyPr/>
                    <a:lstStyle/>
                    <a:p>
                      <a:pPr algn="ctr"/>
                      <a:r>
                        <a:rPr lang="en-GB" dirty="0"/>
                        <a:t>Assessment</a:t>
                      </a:r>
                    </a:p>
                  </a:txBody>
                  <a:tcPr marL="87630" marR="87630" anchor="ctr"/>
                </a:tc>
                <a:tc>
                  <a:txBody>
                    <a:bodyPr/>
                    <a:lstStyle/>
                    <a:p>
                      <a:pPr algn="ctr"/>
                      <a:r>
                        <a:rPr lang="en-GB" dirty="0"/>
                        <a:t>Evaluation</a:t>
                      </a:r>
                    </a:p>
                  </a:txBody>
                  <a:tcPr marL="87630" marR="87630" anchor="ctr"/>
                </a:tc>
                <a:extLst>
                  <a:ext uri="{0D108BD9-81ED-4DB2-BD59-A6C34878D82A}">
                    <a16:rowId xmlns:a16="http://schemas.microsoft.com/office/drawing/2014/main" val="10006"/>
                  </a:ext>
                </a:extLst>
              </a:tr>
              <a:tr h="489329">
                <a:tc>
                  <a:txBody>
                    <a:bodyPr/>
                    <a:lstStyle/>
                    <a:p>
                      <a:pPr algn="ctr"/>
                      <a:r>
                        <a:rPr lang="en-GB" dirty="0"/>
                        <a:t>Post KDD</a:t>
                      </a:r>
                    </a:p>
                  </a:txBody>
                  <a:tcPr marL="87630" marR="87630" anchor="ctr"/>
                </a:tc>
                <a:tc>
                  <a:txBody>
                    <a:bodyPr/>
                    <a:lstStyle/>
                    <a:p>
                      <a:pPr algn="ctr"/>
                      <a:endParaRPr lang="en-GB" dirty="0"/>
                    </a:p>
                  </a:txBody>
                  <a:tcPr marL="87630" marR="87630" anchor="ctr"/>
                </a:tc>
                <a:tc>
                  <a:txBody>
                    <a:bodyPr/>
                    <a:lstStyle/>
                    <a:p>
                      <a:pPr algn="ctr"/>
                      <a:r>
                        <a:rPr lang="en-GB" dirty="0"/>
                        <a:t>Deployment</a:t>
                      </a:r>
                    </a:p>
                  </a:txBody>
                  <a:tcPr marL="87630" marR="876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9603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a:bodyPr>
          <a:lstStyle/>
          <a:p>
            <a:pPr marL="274320" lvl="1" indent="0">
              <a:buNone/>
            </a:pPr>
            <a:endParaRPr lang="en-IE" dirty="0"/>
          </a:p>
          <a:p>
            <a:pPr lvl="1"/>
            <a:endParaRPr lang="en-GB" dirty="0"/>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pic>
        <p:nvPicPr>
          <p:cNvPr id="7" name="Content Placeholder 8">
            <a:extLst>
              <a:ext uri="{FF2B5EF4-FFF2-40B4-BE49-F238E27FC236}">
                <a16:creationId xmlns:a16="http://schemas.microsoft.com/office/drawing/2014/main" id="{7D8DFA44-C334-7943-AF27-A5BDE34DE56D}"/>
              </a:ext>
            </a:extLst>
          </p:cNvPr>
          <p:cNvPicPr>
            <a:picLocks noChangeAspect="1"/>
          </p:cNvPicPr>
          <p:nvPr/>
        </p:nvPicPr>
        <p:blipFill>
          <a:blip r:embed="rId2"/>
          <a:stretch>
            <a:fillRect/>
          </a:stretch>
        </p:blipFill>
        <p:spPr>
          <a:xfrm>
            <a:off x="540622" y="1219200"/>
            <a:ext cx="8062755" cy="5023474"/>
          </a:xfrm>
          <a:prstGeom prst="rect">
            <a:avLst/>
          </a:prstGeom>
        </p:spPr>
      </p:pic>
      <p:sp>
        <p:nvSpPr>
          <p:cNvPr id="4" name="TextBox 3">
            <a:extLst>
              <a:ext uri="{FF2B5EF4-FFF2-40B4-BE49-F238E27FC236}">
                <a16:creationId xmlns:a16="http://schemas.microsoft.com/office/drawing/2014/main" id="{6CA792EC-E885-324C-81F2-45D98BEB8426}"/>
              </a:ext>
            </a:extLst>
          </p:cNvPr>
          <p:cNvSpPr txBox="1"/>
          <p:nvPr/>
        </p:nvSpPr>
        <p:spPr>
          <a:xfrm>
            <a:off x="2699792" y="5805264"/>
            <a:ext cx="6264696" cy="338554"/>
          </a:xfrm>
          <a:prstGeom prst="rect">
            <a:avLst/>
          </a:prstGeom>
          <a:noFill/>
        </p:spPr>
        <p:txBody>
          <a:bodyPr wrap="square" rtlCol="0">
            <a:spAutoFit/>
          </a:bodyPr>
          <a:lstStyle/>
          <a:p>
            <a:r>
              <a:rPr lang="en-IE" sz="1600" dirty="0">
                <a:hlinkClick r:id="rId3"/>
              </a:rPr>
              <a:t>https://scikit-learn.org/stable/tutorial/machine_learning_map/index.html</a:t>
            </a:r>
            <a:endParaRPr lang="en-US" sz="1600" dirty="0"/>
          </a:p>
        </p:txBody>
      </p:sp>
    </p:spTree>
    <p:extLst>
      <p:ext uri="{BB962C8B-B14F-4D97-AF65-F5344CB8AC3E}">
        <p14:creationId xmlns:p14="http://schemas.microsoft.com/office/powerpoint/2010/main" val="1387735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ga-IE" dirty="0"/>
              <a:t>Supervised vs. Unsupervised Methods</a:t>
            </a:r>
            <a:endParaRPr lang="en-GB" dirty="0"/>
          </a:p>
          <a:p>
            <a:pPr lvl="2"/>
            <a:r>
              <a:rPr lang="en-IE" altLang="en-US" dirty="0"/>
              <a:t>Consider two similar questions we might ask about a customer population. </a:t>
            </a:r>
            <a:endParaRPr lang="ga-IE" altLang="en-US" dirty="0"/>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8" name="Rectangle 7">
            <a:extLst>
              <a:ext uri="{FF2B5EF4-FFF2-40B4-BE49-F238E27FC236}">
                <a16:creationId xmlns:a16="http://schemas.microsoft.com/office/drawing/2014/main" id="{34EFC5CC-579C-FB4D-8A05-1CF5A1E76014}"/>
              </a:ext>
            </a:extLst>
          </p:cNvPr>
          <p:cNvSpPr/>
          <p:nvPr/>
        </p:nvSpPr>
        <p:spPr>
          <a:xfrm>
            <a:off x="670674" y="2469381"/>
            <a:ext cx="3516654" cy="14401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“Do our customers naturally fall into different groups?” </a:t>
            </a:r>
          </a:p>
        </p:txBody>
      </p:sp>
      <p:sp>
        <p:nvSpPr>
          <p:cNvPr id="9" name="Rectangle 8">
            <a:extLst>
              <a:ext uri="{FF2B5EF4-FFF2-40B4-BE49-F238E27FC236}">
                <a16:creationId xmlns:a16="http://schemas.microsoft.com/office/drawing/2014/main" id="{052C1A90-2DE7-D748-806C-8DBA53D7F811}"/>
              </a:ext>
            </a:extLst>
          </p:cNvPr>
          <p:cNvSpPr/>
          <p:nvPr/>
        </p:nvSpPr>
        <p:spPr>
          <a:xfrm>
            <a:off x="4860032" y="2469381"/>
            <a:ext cx="3516654" cy="14401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“Can we find groups of customers who have particularly high likelihoods of cancelling their service soon after their contracts expire?” </a:t>
            </a:r>
          </a:p>
        </p:txBody>
      </p:sp>
      <p:sp>
        <p:nvSpPr>
          <p:cNvPr id="10" name="Rounded Rectangle 9">
            <a:extLst>
              <a:ext uri="{FF2B5EF4-FFF2-40B4-BE49-F238E27FC236}">
                <a16:creationId xmlns:a16="http://schemas.microsoft.com/office/drawing/2014/main" id="{548883BD-F2A4-3645-9576-976E9A9F9A86}"/>
              </a:ext>
            </a:extLst>
          </p:cNvPr>
          <p:cNvSpPr/>
          <p:nvPr/>
        </p:nvSpPr>
        <p:spPr>
          <a:xfrm>
            <a:off x="458104" y="4449849"/>
            <a:ext cx="3941793" cy="1631206"/>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altLang="en-US" sz="1400" dirty="0"/>
              <a:t>No specific purpose or target has been specified for the grouping. </a:t>
            </a:r>
          </a:p>
          <a:p>
            <a:pPr algn="ctr"/>
            <a:endParaRPr lang="en-IE" altLang="en-US" sz="1400" dirty="0"/>
          </a:p>
          <a:p>
            <a:pPr algn="ctr"/>
            <a:r>
              <a:rPr lang="en-IE" altLang="en-US" sz="1400" dirty="0"/>
              <a:t>When there is no such target, the data mining problem is referred to as </a:t>
            </a:r>
            <a:r>
              <a:rPr lang="en-IE" altLang="en-US" sz="1400" b="1" dirty="0"/>
              <a:t>unsupervised</a:t>
            </a:r>
            <a:r>
              <a:rPr lang="en-IE" altLang="en-US" sz="1400" dirty="0"/>
              <a:t>.</a:t>
            </a:r>
            <a:endParaRPr lang="en-IE" altLang="en-US" sz="1400" b="1" dirty="0"/>
          </a:p>
        </p:txBody>
      </p:sp>
      <p:sp>
        <p:nvSpPr>
          <p:cNvPr id="11" name="Down Arrow 10">
            <a:extLst>
              <a:ext uri="{FF2B5EF4-FFF2-40B4-BE49-F238E27FC236}">
                <a16:creationId xmlns:a16="http://schemas.microsoft.com/office/drawing/2014/main" id="{B8C0CADC-A858-204B-95ED-A8D1F91F15E0}"/>
              </a:ext>
            </a:extLst>
          </p:cNvPr>
          <p:cNvSpPr/>
          <p:nvPr/>
        </p:nvSpPr>
        <p:spPr>
          <a:xfrm>
            <a:off x="2068961" y="3985741"/>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
        <p:nvSpPr>
          <p:cNvPr id="12" name="Down Arrow 11">
            <a:extLst>
              <a:ext uri="{FF2B5EF4-FFF2-40B4-BE49-F238E27FC236}">
                <a16:creationId xmlns:a16="http://schemas.microsoft.com/office/drawing/2014/main" id="{7D3CEAF7-AF06-0745-89CD-A8103EB7E16C}"/>
              </a:ext>
            </a:extLst>
          </p:cNvPr>
          <p:cNvSpPr/>
          <p:nvPr/>
        </p:nvSpPr>
        <p:spPr>
          <a:xfrm>
            <a:off x="6258319" y="3954921"/>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
        <p:nvSpPr>
          <p:cNvPr id="13" name="Rounded Rectangle 12">
            <a:extLst>
              <a:ext uri="{FF2B5EF4-FFF2-40B4-BE49-F238E27FC236}">
                <a16:creationId xmlns:a16="http://schemas.microsoft.com/office/drawing/2014/main" id="{14FB1550-01CB-3B47-B1F0-A69A14F6BD8A}"/>
              </a:ext>
            </a:extLst>
          </p:cNvPr>
          <p:cNvSpPr/>
          <p:nvPr/>
        </p:nvSpPr>
        <p:spPr>
          <a:xfrm>
            <a:off x="4647462" y="4471037"/>
            <a:ext cx="3941793" cy="1631206"/>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sz="1400" dirty="0">
                <a:solidFill>
                  <a:srgbClr val="FFFFFF"/>
                </a:solidFill>
              </a:rPr>
              <a:t>A specific target defined: </a:t>
            </a:r>
            <a:r>
              <a:rPr lang="en-IE" altLang="en-US" sz="1400" i="1" dirty="0">
                <a:solidFill>
                  <a:srgbClr val="FFFFFF"/>
                </a:solidFill>
              </a:rPr>
              <a:t>will a customer leave when their contract expires? </a:t>
            </a:r>
          </a:p>
          <a:p>
            <a:pPr algn="ctr">
              <a:lnSpc>
                <a:spcPct val="80000"/>
              </a:lnSpc>
            </a:pPr>
            <a:endParaRPr lang="en-IE" altLang="en-US" sz="1400" dirty="0">
              <a:solidFill>
                <a:srgbClr val="FFFFFF"/>
              </a:solidFill>
            </a:endParaRPr>
          </a:p>
          <a:p>
            <a:pPr algn="ctr">
              <a:lnSpc>
                <a:spcPct val="80000"/>
              </a:lnSpc>
            </a:pPr>
            <a:r>
              <a:rPr lang="en-IE" altLang="en-US" sz="1400" dirty="0">
                <a:solidFill>
                  <a:srgbClr val="FFFFFF"/>
                </a:solidFill>
              </a:rPr>
              <a:t>Segmentation has a specific reason: to take action based on likelihood of churn. </a:t>
            </a:r>
          </a:p>
          <a:p>
            <a:pPr algn="ctr">
              <a:lnSpc>
                <a:spcPct val="80000"/>
              </a:lnSpc>
            </a:pPr>
            <a:endParaRPr lang="en-IE" altLang="en-US" sz="1400" dirty="0">
              <a:solidFill>
                <a:srgbClr val="FFFFFF"/>
              </a:solidFill>
            </a:endParaRPr>
          </a:p>
          <a:p>
            <a:pPr algn="ctr">
              <a:lnSpc>
                <a:spcPct val="80000"/>
              </a:lnSpc>
            </a:pPr>
            <a:r>
              <a:rPr lang="en-IE" altLang="en-US" sz="1400" dirty="0">
                <a:solidFill>
                  <a:srgbClr val="FFFFFF"/>
                </a:solidFill>
              </a:rPr>
              <a:t>Thus a </a:t>
            </a:r>
            <a:r>
              <a:rPr lang="en-IE" altLang="en-US" sz="1400" b="1" dirty="0">
                <a:solidFill>
                  <a:srgbClr val="FFFFFF"/>
                </a:solidFill>
              </a:rPr>
              <a:t>supervised</a:t>
            </a:r>
            <a:r>
              <a:rPr lang="en-IE" altLang="en-US" sz="1400" dirty="0">
                <a:solidFill>
                  <a:srgbClr val="FFFFFF"/>
                </a:solidFill>
              </a:rPr>
              <a:t> </a:t>
            </a:r>
            <a:r>
              <a:rPr lang="en-IE" altLang="ja-JP" sz="1400" dirty="0">
                <a:solidFill>
                  <a:srgbClr val="FFFFFF"/>
                </a:solidFill>
                <a:ea typeface="ＭＳ Ｐゴシック" charset="-128"/>
              </a:rPr>
              <a:t>data mining problem</a:t>
            </a:r>
            <a:r>
              <a:rPr lang="en-US" altLang="ja-JP" sz="1400" dirty="0">
                <a:solidFill>
                  <a:srgbClr val="FFFFFF"/>
                </a:solidFill>
                <a:ea typeface="ＭＳ Ｐゴシック" charset="-128"/>
              </a:rPr>
              <a:t> </a:t>
            </a:r>
            <a:endParaRPr lang="en-US" altLang="en-US" sz="1400" dirty="0">
              <a:solidFill>
                <a:srgbClr val="FFFFFF"/>
              </a:solidFill>
            </a:endParaRPr>
          </a:p>
        </p:txBody>
      </p:sp>
    </p:spTree>
    <p:extLst>
      <p:ext uri="{BB962C8B-B14F-4D97-AF65-F5344CB8AC3E}">
        <p14:creationId xmlns:p14="http://schemas.microsoft.com/office/powerpoint/2010/main" val="31043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a:bodyPr>
          <a:lstStyle/>
          <a:p>
            <a:pPr lvl="1"/>
            <a:r>
              <a:rPr lang="en-IE" dirty="0"/>
              <a:t>Introduction</a:t>
            </a:r>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4" name="Rounded Rectangle 3">
            <a:extLst>
              <a:ext uri="{FF2B5EF4-FFF2-40B4-BE49-F238E27FC236}">
                <a16:creationId xmlns:a16="http://schemas.microsoft.com/office/drawing/2014/main" id="{276233AA-9616-6543-9EED-2004325EC2F8}"/>
              </a:ext>
            </a:extLst>
          </p:cNvPr>
          <p:cNvSpPr/>
          <p:nvPr/>
        </p:nvSpPr>
        <p:spPr>
          <a:xfrm>
            <a:off x="875704" y="2333253"/>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a:t>
            </a:r>
          </a:p>
        </p:txBody>
      </p:sp>
      <p:sp>
        <p:nvSpPr>
          <p:cNvPr id="6" name="Rounded Rectangle 5">
            <a:extLst>
              <a:ext uri="{FF2B5EF4-FFF2-40B4-BE49-F238E27FC236}">
                <a16:creationId xmlns:a16="http://schemas.microsoft.com/office/drawing/2014/main" id="{C4C09FFB-5C00-2742-819B-891027AD8DD3}"/>
              </a:ext>
            </a:extLst>
          </p:cNvPr>
          <p:cNvSpPr/>
          <p:nvPr/>
        </p:nvSpPr>
        <p:spPr>
          <a:xfrm>
            <a:off x="2123728" y="3284984"/>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Learning</a:t>
            </a:r>
          </a:p>
        </p:txBody>
      </p:sp>
      <p:sp>
        <p:nvSpPr>
          <p:cNvPr id="7" name="Rounded Rectangle 6">
            <a:extLst>
              <a:ext uri="{FF2B5EF4-FFF2-40B4-BE49-F238E27FC236}">
                <a16:creationId xmlns:a16="http://schemas.microsoft.com/office/drawing/2014/main" id="{57913D8B-32A8-D145-8A33-47103070EE9E}"/>
              </a:ext>
            </a:extLst>
          </p:cNvPr>
          <p:cNvSpPr/>
          <p:nvPr/>
        </p:nvSpPr>
        <p:spPr>
          <a:xfrm>
            <a:off x="4092572" y="2209009"/>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Science</a:t>
            </a:r>
          </a:p>
        </p:txBody>
      </p:sp>
      <p:sp>
        <p:nvSpPr>
          <p:cNvPr id="8" name="Rounded Rectangle 7">
            <a:extLst>
              <a:ext uri="{FF2B5EF4-FFF2-40B4-BE49-F238E27FC236}">
                <a16:creationId xmlns:a16="http://schemas.microsoft.com/office/drawing/2014/main" id="{451AAC3E-7489-B544-A376-C3C77CBB0F2E}"/>
              </a:ext>
            </a:extLst>
          </p:cNvPr>
          <p:cNvSpPr/>
          <p:nvPr/>
        </p:nvSpPr>
        <p:spPr>
          <a:xfrm>
            <a:off x="4405736" y="3416895"/>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9" name="Rounded Rectangle 8">
            <a:extLst>
              <a:ext uri="{FF2B5EF4-FFF2-40B4-BE49-F238E27FC236}">
                <a16:creationId xmlns:a16="http://schemas.microsoft.com/office/drawing/2014/main" id="{7AC6E1EB-CEE5-D84C-A581-2F7AE60C101A}"/>
              </a:ext>
            </a:extLst>
          </p:cNvPr>
          <p:cNvSpPr/>
          <p:nvPr/>
        </p:nvSpPr>
        <p:spPr>
          <a:xfrm>
            <a:off x="881584" y="5205229"/>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a:t>
            </a:r>
          </a:p>
        </p:txBody>
      </p:sp>
      <p:sp>
        <p:nvSpPr>
          <p:cNvPr id="10" name="Rounded Rectangle 9">
            <a:extLst>
              <a:ext uri="{FF2B5EF4-FFF2-40B4-BE49-F238E27FC236}">
                <a16:creationId xmlns:a16="http://schemas.microsoft.com/office/drawing/2014/main" id="{47B137F8-6574-434B-BFAC-CC8750E248CD}"/>
              </a:ext>
            </a:extLst>
          </p:cNvPr>
          <p:cNvSpPr/>
          <p:nvPr/>
        </p:nvSpPr>
        <p:spPr>
          <a:xfrm>
            <a:off x="3093044" y="4264357"/>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a:t>
            </a:r>
          </a:p>
          <a:p>
            <a:pPr algn="ctr"/>
            <a:r>
              <a:rPr lang="en-US" dirty="0"/>
              <a:t>Intelligence</a:t>
            </a:r>
          </a:p>
        </p:txBody>
      </p:sp>
      <p:sp>
        <p:nvSpPr>
          <p:cNvPr id="11" name="Rounded Rectangle 10">
            <a:extLst>
              <a:ext uri="{FF2B5EF4-FFF2-40B4-BE49-F238E27FC236}">
                <a16:creationId xmlns:a16="http://schemas.microsoft.com/office/drawing/2014/main" id="{FD9E7D48-006B-544E-A0BC-392DB2E7DC97}"/>
              </a:ext>
            </a:extLst>
          </p:cNvPr>
          <p:cNvSpPr/>
          <p:nvPr/>
        </p:nvSpPr>
        <p:spPr>
          <a:xfrm>
            <a:off x="5477092" y="5054776"/>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ounded Rectangle 11">
            <a:extLst>
              <a:ext uri="{FF2B5EF4-FFF2-40B4-BE49-F238E27FC236}">
                <a16:creationId xmlns:a16="http://schemas.microsoft.com/office/drawing/2014/main" id="{4B107E1B-5B29-A64E-AD20-750F86F7225F}"/>
              </a:ext>
            </a:extLst>
          </p:cNvPr>
          <p:cNvSpPr/>
          <p:nvPr/>
        </p:nvSpPr>
        <p:spPr>
          <a:xfrm>
            <a:off x="6493092" y="2636912"/>
            <a:ext cx="19990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Mining</a:t>
            </a:r>
          </a:p>
        </p:txBody>
      </p:sp>
    </p:spTree>
    <p:extLst>
      <p:ext uri="{BB962C8B-B14F-4D97-AF65-F5344CB8AC3E}">
        <p14:creationId xmlns:p14="http://schemas.microsoft.com/office/powerpoint/2010/main" val="356230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4E18D0-A35B-0447-A6EA-8D8272EFCAEC}"/>
              </a:ext>
            </a:extLst>
          </p:cNvPr>
          <p:cNvSpPr/>
          <p:nvPr/>
        </p:nvSpPr>
        <p:spPr>
          <a:xfrm>
            <a:off x="357618" y="2327846"/>
            <a:ext cx="4173011" cy="400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Search for groups / patterns using notions of “similar” or “distance”</a:t>
            </a:r>
          </a:p>
          <a:p>
            <a:pPr algn="ctr"/>
            <a:endParaRPr lang="en-US" dirty="0"/>
          </a:p>
        </p:txBody>
      </p:sp>
      <p:sp>
        <p:nvSpPr>
          <p:cNvPr id="14" name="Rectangle 13">
            <a:extLst>
              <a:ext uri="{FF2B5EF4-FFF2-40B4-BE49-F238E27FC236}">
                <a16:creationId xmlns:a16="http://schemas.microsoft.com/office/drawing/2014/main" id="{5B960573-3E65-7943-95DD-CAA34D0DEB41}"/>
              </a:ext>
            </a:extLst>
          </p:cNvPr>
          <p:cNvSpPr/>
          <p:nvPr/>
        </p:nvSpPr>
        <p:spPr>
          <a:xfrm>
            <a:off x="4647462" y="2322550"/>
            <a:ext cx="4173011" cy="400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Build (learn) some function </a:t>
            </a:r>
          </a:p>
          <a:p>
            <a:pPr algn="ctr"/>
            <a:r>
              <a:rPr lang="en-US" sz="2400" b="1" dirty="0">
                <a:latin typeface="Cambria Math" panose="02040503050406030204" pitchFamily="18" charset="0"/>
                <a:ea typeface="Cambria Math" panose="02040503050406030204" pitchFamily="18" charset="0"/>
              </a:rPr>
              <a:t>y = f(x) </a:t>
            </a:r>
            <a:r>
              <a:rPr lang="en-US" sz="2400" dirty="0"/>
              <a:t>where </a:t>
            </a:r>
            <a:r>
              <a:rPr lang="en-US" sz="2400" b="1" dirty="0">
                <a:latin typeface="Cambria Math" panose="02040503050406030204" pitchFamily="18" charset="0"/>
                <a:ea typeface="Cambria Math" panose="02040503050406030204" pitchFamily="18" charset="0"/>
              </a:rPr>
              <a:t>y</a:t>
            </a:r>
            <a:r>
              <a:rPr lang="en-US" sz="2400" dirty="0"/>
              <a:t> is our dependent variable, and </a:t>
            </a:r>
            <a:r>
              <a:rPr lang="en-US" sz="2400" b="1" dirty="0">
                <a:latin typeface="Cambria Math" panose="02040503050406030204" pitchFamily="18" charset="0"/>
                <a:ea typeface="Cambria Math" panose="02040503050406030204" pitchFamily="18" charset="0"/>
              </a:rPr>
              <a:t>x</a:t>
            </a:r>
            <a:r>
              <a:rPr lang="en-US" sz="2400" dirty="0"/>
              <a:t> is </a:t>
            </a:r>
            <a:r>
              <a:rPr lang="en-US" sz="2400" dirty="0">
                <a:latin typeface="Cambria Math" panose="02040503050406030204" pitchFamily="18" charset="0"/>
                <a:ea typeface="Cambria Math" panose="02040503050406030204" pitchFamily="18" charset="0"/>
              </a:rPr>
              <a:t>1</a:t>
            </a:r>
            <a:r>
              <a:rPr lang="en-US" sz="2400" dirty="0"/>
              <a:t> or more independent variables</a:t>
            </a:r>
          </a:p>
        </p:txBody>
      </p:sp>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a:bodyPr>
          <a:lstStyle/>
          <a:p>
            <a:pPr lvl="1"/>
            <a:r>
              <a:rPr lang="ga-IE" dirty="0"/>
              <a:t>Supervised vs. Unsupervised Methods</a:t>
            </a:r>
            <a:endParaRPr lang="en-GB" dirty="0"/>
          </a:p>
          <a:p>
            <a:pPr lvl="2"/>
            <a:r>
              <a:rPr lang="en-IE" altLang="en-US" dirty="0"/>
              <a:t>Consider two similar questions we might ask about a customer population. </a:t>
            </a:r>
            <a:endParaRPr lang="ga-IE" altLang="en-US" dirty="0"/>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8" name="Rectangle 7">
            <a:extLst>
              <a:ext uri="{FF2B5EF4-FFF2-40B4-BE49-F238E27FC236}">
                <a16:creationId xmlns:a16="http://schemas.microsoft.com/office/drawing/2014/main" id="{34EFC5CC-579C-FB4D-8A05-1CF5A1E76014}"/>
              </a:ext>
            </a:extLst>
          </p:cNvPr>
          <p:cNvSpPr/>
          <p:nvPr/>
        </p:nvSpPr>
        <p:spPr>
          <a:xfrm>
            <a:off x="670674" y="2469381"/>
            <a:ext cx="3516654" cy="14401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“Do our customers naturally fall into different groups?” </a:t>
            </a:r>
          </a:p>
        </p:txBody>
      </p:sp>
      <p:sp>
        <p:nvSpPr>
          <p:cNvPr id="9" name="Rectangle 8">
            <a:extLst>
              <a:ext uri="{FF2B5EF4-FFF2-40B4-BE49-F238E27FC236}">
                <a16:creationId xmlns:a16="http://schemas.microsoft.com/office/drawing/2014/main" id="{052C1A90-2DE7-D748-806C-8DBA53D7F811}"/>
              </a:ext>
            </a:extLst>
          </p:cNvPr>
          <p:cNvSpPr/>
          <p:nvPr/>
        </p:nvSpPr>
        <p:spPr>
          <a:xfrm>
            <a:off x="4860032" y="2469381"/>
            <a:ext cx="3516654" cy="14401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“Can we find groups of customers who have particularly high likelihoods of cancelling their service soon after their contracts expire?” </a:t>
            </a:r>
          </a:p>
        </p:txBody>
      </p:sp>
      <p:sp>
        <p:nvSpPr>
          <p:cNvPr id="10" name="Rounded Rectangle 9">
            <a:extLst>
              <a:ext uri="{FF2B5EF4-FFF2-40B4-BE49-F238E27FC236}">
                <a16:creationId xmlns:a16="http://schemas.microsoft.com/office/drawing/2014/main" id="{548883BD-F2A4-3645-9576-976E9A9F9A86}"/>
              </a:ext>
            </a:extLst>
          </p:cNvPr>
          <p:cNvSpPr/>
          <p:nvPr/>
        </p:nvSpPr>
        <p:spPr>
          <a:xfrm>
            <a:off x="458104" y="4449849"/>
            <a:ext cx="3941793" cy="1631206"/>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altLang="en-US" sz="1400" dirty="0"/>
              <a:t>No specific purpose or target has been specified for the grouping. </a:t>
            </a:r>
          </a:p>
          <a:p>
            <a:pPr algn="ctr"/>
            <a:endParaRPr lang="en-IE" altLang="en-US" sz="1400" dirty="0"/>
          </a:p>
          <a:p>
            <a:pPr algn="ctr"/>
            <a:r>
              <a:rPr lang="en-IE" altLang="en-US" sz="1400" dirty="0"/>
              <a:t>When there is no such target, the data mining problem is referred to as </a:t>
            </a:r>
            <a:r>
              <a:rPr lang="en-IE" altLang="en-US" sz="1400" b="1" dirty="0"/>
              <a:t>unsupervised</a:t>
            </a:r>
            <a:r>
              <a:rPr lang="en-IE" altLang="en-US" sz="1400" dirty="0"/>
              <a:t>.</a:t>
            </a:r>
            <a:endParaRPr lang="en-IE" altLang="en-US" sz="1400" b="1" dirty="0"/>
          </a:p>
        </p:txBody>
      </p:sp>
      <p:sp>
        <p:nvSpPr>
          <p:cNvPr id="11" name="Down Arrow 10">
            <a:extLst>
              <a:ext uri="{FF2B5EF4-FFF2-40B4-BE49-F238E27FC236}">
                <a16:creationId xmlns:a16="http://schemas.microsoft.com/office/drawing/2014/main" id="{B8C0CADC-A858-204B-95ED-A8D1F91F15E0}"/>
              </a:ext>
            </a:extLst>
          </p:cNvPr>
          <p:cNvSpPr/>
          <p:nvPr/>
        </p:nvSpPr>
        <p:spPr>
          <a:xfrm>
            <a:off x="2068961" y="3985741"/>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
        <p:nvSpPr>
          <p:cNvPr id="12" name="Down Arrow 11">
            <a:extLst>
              <a:ext uri="{FF2B5EF4-FFF2-40B4-BE49-F238E27FC236}">
                <a16:creationId xmlns:a16="http://schemas.microsoft.com/office/drawing/2014/main" id="{7D3CEAF7-AF06-0745-89CD-A8103EB7E16C}"/>
              </a:ext>
            </a:extLst>
          </p:cNvPr>
          <p:cNvSpPr/>
          <p:nvPr/>
        </p:nvSpPr>
        <p:spPr>
          <a:xfrm>
            <a:off x="6258319" y="3954921"/>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
        <p:nvSpPr>
          <p:cNvPr id="13" name="Rounded Rectangle 12">
            <a:extLst>
              <a:ext uri="{FF2B5EF4-FFF2-40B4-BE49-F238E27FC236}">
                <a16:creationId xmlns:a16="http://schemas.microsoft.com/office/drawing/2014/main" id="{14FB1550-01CB-3B47-B1F0-A69A14F6BD8A}"/>
              </a:ext>
            </a:extLst>
          </p:cNvPr>
          <p:cNvSpPr/>
          <p:nvPr/>
        </p:nvSpPr>
        <p:spPr>
          <a:xfrm>
            <a:off x="4647462" y="4471037"/>
            <a:ext cx="3941793" cy="1631206"/>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sz="1400" dirty="0">
                <a:solidFill>
                  <a:srgbClr val="FFFFFF"/>
                </a:solidFill>
              </a:rPr>
              <a:t>A specific target defined: </a:t>
            </a:r>
            <a:r>
              <a:rPr lang="en-IE" altLang="en-US" sz="1400" i="1" dirty="0">
                <a:solidFill>
                  <a:srgbClr val="FFFFFF"/>
                </a:solidFill>
              </a:rPr>
              <a:t>will a customer leave when their contract expires? </a:t>
            </a:r>
          </a:p>
          <a:p>
            <a:pPr algn="ctr">
              <a:lnSpc>
                <a:spcPct val="80000"/>
              </a:lnSpc>
            </a:pPr>
            <a:endParaRPr lang="en-IE" altLang="en-US" sz="1400" dirty="0">
              <a:solidFill>
                <a:srgbClr val="FFFFFF"/>
              </a:solidFill>
            </a:endParaRPr>
          </a:p>
          <a:p>
            <a:pPr algn="ctr">
              <a:lnSpc>
                <a:spcPct val="80000"/>
              </a:lnSpc>
            </a:pPr>
            <a:r>
              <a:rPr lang="en-IE" altLang="en-US" sz="1400" dirty="0">
                <a:solidFill>
                  <a:srgbClr val="FFFFFF"/>
                </a:solidFill>
              </a:rPr>
              <a:t>Segmentation has a specific reason: to take action based on likelihood of churn. </a:t>
            </a:r>
          </a:p>
          <a:p>
            <a:pPr algn="ctr">
              <a:lnSpc>
                <a:spcPct val="80000"/>
              </a:lnSpc>
            </a:pPr>
            <a:endParaRPr lang="en-IE" altLang="en-US" sz="1400" dirty="0">
              <a:solidFill>
                <a:srgbClr val="FFFFFF"/>
              </a:solidFill>
            </a:endParaRPr>
          </a:p>
          <a:p>
            <a:pPr algn="ctr">
              <a:lnSpc>
                <a:spcPct val="80000"/>
              </a:lnSpc>
            </a:pPr>
            <a:r>
              <a:rPr lang="en-IE" altLang="en-US" sz="1400" dirty="0">
                <a:solidFill>
                  <a:srgbClr val="FFFFFF"/>
                </a:solidFill>
              </a:rPr>
              <a:t>Thus a </a:t>
            </a:r>
            <a:r>
              <a:rPr lang="en-IE" altLang="en-US" sz="1400" b="1" dirty="0">
                <a:solidFill>
                  <a:srgbClr val="FFFFFF"/>
                </a:solidFill>
              </a:rPr>
              <a:t>supervised</a:t>
            </a:r>
            <a:r>
              <a:rPr lang="en-IE" altLang="en-US" sz="1400" dirty="0">
                <a:solidFill>
                  <a:srgbClr val="FFFFFF"/>
                </a:solidFill>
              </a:rPr>
              <a:t> </a:t>
            </a:r>
            <a:r>
              <a:rPr lang="en-IE" altLang="ja-JP" sz="1400" dirty="0">
                <a:solidFill>
                  <a:srgbClr val="FFFFFF"/>
                </a:solidFill>
                <a:ea typeface="ＭＳ Ｐゴシック" charset="-128"/>
              </a:rPr>
              <a:t>data mining problem</a:t>
            </a:r>
            <a:r>
              <a:rPr lang="en-US" altLang="ja-JP" sz="1400" dirty="0">
                <a:solidFill>
                  <a:srgbClr val="FFFFFF"/>
                </a:solidFill>
                <a:ea typeface="ＭＳ Ｐゴシック" charset="-128"/>
              </a:rPr>
              <a:t> </a:t>
            </a:r>
            <a:endParaRPr lang="en-US" altLang="en-US" sz="1400" dirty="0">
              <a:solidFill>
                <a:srgbClr val="FFFFFF"/>
              </a:solidFill>
            </a:endParaRPr>
          </a:p>
        </p:txBody>
      </p:sp>
    </p:spTree>
    <p:extLst>
      <p:ext uri="{BB962C8B-B14F-4D97-AF65-F5344CB8AC3E}">
        <p14:creationId xmlns:p14="http://schemas.microsoft.com/office/powerpoint/2010/main" val="14691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11"/>
                                        </p:tgtEl>
                                      </p:cBhvr>
                                    </p:animEffect>
                                    <p:set>
                                      <p:cBhvr>
                                        <p:cTn id="10" dur="1" fill="hold">
                                          <p:stCondLst>
                                            <p:cond delay="9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10"/>
                                        </p:tgtEl>
                                      </p:cBhvr>
                                    </p:animEffect>
                                    <p:set>
                                      <p:cBhvr>
                                        <p:cTn id="13" dur="1" fill="hold">
                                          <p:stCondLst>
                                            <p:cond delay="999"/>
                                          </p:stCondLst>
                                        </p:cTn>
                                        <p:tgtEl>
                                          <p:spTgt spid="1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9"/>
                                        </p:tgtEl>
                                      </p:cBhvr>
                                    </p:animEffect>
                                    <p:set>
                                      <p:cBhvr>
                                        <p:cTn id="16" dur="1" fill="hold">
                                          <p:stCondLst>
                                            <p:cond delay="999"/>
                                          </p:stCondLst>
                                        </p:cTn>
                                        <p:tgtEl>
                                          <p:spTgt spid="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2"/>
                                        </p:tgtEl>
                                      </p:cBhvr>
                                    </p:animEffect>
                                    <p:set>
                                      <p:cBhvr>
                                        <p:cTn id="19" dur="1" fill="hold">
                                          <p:stCondLst>
                                            <p:cond delay="999"/>
                                          </p:stCondLst>
                                        </p:cTn>
                                        <p:tgtEl>
                                          <p:spTgt spid="1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fontScale="92500" lnSpcReduction="20000"/>
          </a:bodyPr>
          <a:lstStyle/>
          <a:p>
            <a:pPr lvl="1"/>
            <a:r>
              <a:rPr lang="en-IE" dirty="0"/>
              <a:t>Types of Problems We Will Look At</a:t>
            </a:r>
            <a:endParaRPr lang="en-GB" dirty="0"/>
          </a:p>
          <a:p>
            <a:pPr lvl="2"/>
            <a:endParaRPr lang="en-US" dirty="0"/>
          </a:p>
          <a:p>
            <a:pPr lvl="2"/>
            <a:r>
              <a:rPr lang="en-US" dirty="0"/>
              <a:t>Classification:  Assigning a label based on specific information</a:t>
            </a:r>
          </a:p>
          <a:p>
            <a:pPr lvl="3"/>
            <a:r>
              <a:rPr lang="en-US" dirty="0"/>
              <a:t>Customers that will/will not cancel their contract</a:t>
            </a:r>
          </a:p>
          <a:p>
            <a:pPr lvl="3"/>
            <a:r>
              <a:rPr lang="en-US" dirty="0"/>
              <a:t>Is spam, is not spam</a:t>
            </a:r>
          </a:p>
          <a:p>
            <a:pPr lvl="3"/>
            <a:r>
              <a:rPr lang="en-US" dirty="0"/>
              <a:t>Type of flower/bug/fish etc.</a:t>
            </a:r>
          </a:p>
          <a:p>
            <a:pPr lvl="3"/>
            <a:r>
              <a:rPr lang="en-US" dirty="0"/>
              <a:t>Students who will/will not pass ADM</a:t>
            </a:r>
          </a:p>
          <a:p>
            <a:pPr lvl="3"/>
            <a:endParaRPr lang="en-US" dirty="0"/>
          </a:p>
          <a:p>
            <a:pPr lvl="2"/>
            <a:r>
              <a:rPr lang="en-US" dirty="0"/>
              <a:t>Regression: Predict / forecast a value</a:t>
            </a:r>
          </a:p>
          <a:p>
            <a:pPr lvl="3"/>
            <a:r>
              <a:rPr lang="en-US" dirty="0"/>
              <a:t>The price of bitcoin tomorrow / in an hour</a:t>
            </a:r>
          </a:p>
          <a:p>
            <a:pPr lvl="3"/>
            <a:r>
              <a:rPr lang="en-US" dirty="0"/>
              <a:t>The score a collection of students will get in ADM</a:t>
            </a:r>
          </a:p>
          <a:p>
            <a:pPr lvl="3"/>
            <a:endParaRPr lang="en-US" dirty="0"/>
          </a:p>
          <a:p>
            <a:pPr lvl="2"/>
            <a:r>
              <a:rPr lang="en-US" dirty="0"/>
              <a:t>Clustering: Data segmentation</a:t>
            </a:r>
          </a:p>
          <a:p>
            <a:pPr lvl="3"/>
            <a:r>
              <a:rPr lang="en-US" dirty="0"/>
              <a:t>“Types” of customers/flowers/students etc.</a:t>
            </a:r>
          </a:p>
          <a:p>
            <a:pPr lvl="3"/>
            <a:endParaRPr lang="en-US" dirty="0"/>
          </a:p>
          <a:p>
            <a:pPr lvl="2"/>
            <a:r>
              <a:rPr lang="en-US" dirty="0"/>
              <a:t>Feature Engineering and Dimensionality Reduction</a:t>
            </a:r>
          </a:p>
          <a:p>
            <a:pPr lvl="3"/>
            <a:r>
              <a:rPr lang="en-US" dirty="0"/>
              <a:t>Deriving data from data</a:t>
            </a:r>
          </a:p>
          <a:p>
            <a:pPr lvl="3"/>
            <a:r>
              <a:rPr lang="en-US" dirty="0"/>
              <a:t>Reducing the amount of data such that it is more manageable </a:t>
            </a:r>
          </a:p>
          <a:p>
            <a:pPr lvl="2"/>
            <a:endParaRPr lang="en-US" dirty="0"/>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4043283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lnSpcReduction="10000"/>
          </a:bodyPr>
          <a:lstStyle/>
          <a:p>
            <a:pPr lvl="1"/>
            <a:r>
              <a:rPr lang="en-US" dirty="0"/>
              <a:t>Starting Point: Supervised Learning</a:t>
            </a:r>
          </a:p>
          <a:p>
            <a:pPr lvl="1"/>
            <a:endParaRPr lang="en-US" dirty="0"/>
          </a:p>
          <a:p>
            <a:pPr lvl="2"/>
            <a:r>
              <a:rPr lang="en-US" dirty="0"/>
              <a:t>Outcome measurement </a:t>
            </a:r>
            <a:r>
              <a:rPr lang="en-US" dirty="0">
                <a:latin typeface="Cambria Math" panose="02040503050406030204" pitchFamily="18" charset="0"/>
                <a:ea typeface="Cambria Math" panose="02040503050406030204" pitchFamily="18" charset="0"/>
              </a:rPr>
              <a:t>Y</a:t>
            </a:r>
            <a:r>
              <a:rPr lang="en-US" dirty="0"/>
              <a:t> (also called the dependent variable, response, target).</a:t>
            </a:r>
          </a:p>
          <a:p>
            <a:pPr lvl="2"/>
            <a:r>
              <a:rPr lang="en-US" dirty="0"/>
              <a:t>Vector of </a:t>
            </a:r>
            <a:r>
              <a:rPr lang="en-US" dirty="0">
                <a:latin typeface="Cambria Math" panose="02040503050406030204" pitchFamily="18" charset="0"/>
                <a:ea typeface="Cambria Math" panose="02040503050406030204" pitchFamily="18" charset="0"/>
              </a:rPr>
              <a:t>p</a:t>
            </a:r>
            <a:r>
              <a:rPr lang="en-US" dirty="0"/>
              <a:t> predictor variables </a:t>
            </a:r>
            <a:r>
              <a:rPr lang="en-US" dirty="0">
                <a:latin typeface="Cambria Math" panose="02040503050406030204" pitchFamily="18" charset="0"/>
                <a:ea typeface="Cambria Math" panose="02040503050406030204" pitchFamily="18" charset="0"/>
              </a:rPr>
              <a:t>X</a:t>
            </a:r>
            <a:r>
              <a:rPr lang="en-US" dirty="0"/>
              <a:t> (also called inputs, regressions, covariates, features, independent variables, </a:t>
            </a:r>
            <a:r>
              <a:rPr lang="mr-IN" dirty="0"/>
              <a:t>…</a:t>
            </a:r>
            <a:r>
              <a:rPr lang="en-GB" dirty="0"/>
              <a:t>)</a:t>
            </a:r>
          </a:p>
          <a:p>
            <a:pPr lvl="2"/>
            <a:endParaRPr lang="en-GB" dirty="0"/>
          </a:p>
          <a:p>
            <a:pPr lvl="2"/>
            <a:r>
              <a:rPr lang="en-GB" dirty="0"/>
              <a:t>For regression problems, </a:t>
            </a:r>
            <a:r>
              <a:rPr lang="en-GB" dirty="0">
                <a:latin typeface="Cambria Math" panose="02040503050406030204" pitchFamily="18" charset="0"/>
                <a:ea typeface="Cambria Math" panose="02040503050406030204" pitchFamily="18" charset="0"/>
              </a:rPr>
              <a:t>Y</a:t>
            </a:r>
            <a:r>
              <a:rPr lang="en-GB" dirty="0"/>
              <a:t> is quantitative (e.g. price, score, size, volume)</a:t>
            </a:r>
          </a:p>
          <a:p>
            <a:pPr lvl="2"/>
            <a:r>
              <a:rPr lang="en-GB" dirty="0"/>
              <a:t>For classification problems, </a:t>
            </a:r>
            <a:r>
              <a:rPr lang="en-GB" dirty="0">
                <a:latin typeface="Cambria Math" panose="02040503050406030204" pitchFamily="18" charset="0"/>
                <a:ea typeface="Cambria Math" panose="02040503050406030204" pitchFamily="18" charset="0"/>
              </a:rPr>
              <a:t>Y</a:t>
            </a:r>
            <a:r>
              <a:rPr lang="en-GB" dirty="0"/>
              <a:t> takes a finite (often) unordered set of values (survived / died, stayed / left, digit 0-9) often referred to as class labels</a:t>
            </a:r>
          </a:p>
          <a:p>
            <a:pPr lvl="2"/>
            <a:endParaRPr lang="en-GB" dirty="0"/>
          </a:p>
          <a:p>
            <a:pPr lvl="2"/>
            <a:r>
              <a:rPr lang="en-US" dirty="0"/>
              <a:t>We have some amount of </a:t>
            </a:r>
            <a:r>
              <a:rPr lang="en-US" i="1" dirty="0"/>
              <a:t>training </a:t>
            </a:r>
            <a:r>
              <a:rPr lang="en-US" dirty="0"/>
              <a:t>data </a:t>
            </a:r>
            <a:r>
              <a:rPr lang="en-US" dirty="0">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y</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a:t>
            </a:r>
            <a:r>
              <a:rPr lang="mr-IN" dirty="0">
                <a:latin typeface="Cambria Math" panose="02040503050406030204" pitchFamily="18" charset="0"/>
                <a:ea typeface="Cambria Math" panose="02040503050406030204" pitchFamily="18" charset="0"/>
              </a:rPr>
              <a:t>…</a:t>
            </a:r>
            <a:r>
              <a:rPr lang="en-GB" dirty="0">
                <a:latin typeface="Cambria Math" panose="02040503050406030204" pitchFamily="18" charset="0"/>
                <a:ea typeface="Cambria Math" panose="02040503050406030204" pitchFamily="18" charset="0"/>
              </a:rPr>
              <a:t> (</a:t>
            </a:r>
            <a:r>
              <a:rPr lang="en-GB" dirty="0" err="1">
                <a:latin typeface="Cambria Math" panose="02040503050406030204" pitchFamily="18" charset="0"/>
                <a:ea typeface="Cambria Math" panose="02040503050406030204" pitchFamily="18" charset="0"/>
              </a:rPr>
              <a:t>x</a:t>
            </a:r>
            <a:r>
              <a:rPr lang="en-GB" baseline="-25000" dirty="0" err="1">
                <a:latin typeface="Cambria Math" panose="02040503050406030204" pitchFamily="18" charset="0"/>
                <a:ea typeface="Cambria Math" panose="02040503050406030204" pitchFamily="18" charset="0"/>
              </a:rPr>
              <a:t>N</a:t>
            </a:r>
            <a:r>
              <a:rPr lang="en-GB" dirty="0">
                <a:latin typeface="Cambria Math" panose="02040503050406030204" pitchFamily="18" charset="0"/>
                <a:ea typeface="Cambria Math" panose="02040503050406030204" pitchFamily="18" charset="0"/>
              </a:rPr>
              <a:t>, </a:t>
            </a:r>
            <a:r>
              <a:rPr lang="en-GB" dirty="0" err="1">
                <a:latin typeface="Cambria Math" panose="02040503050406030204" pitchFamily="18" charset="0"/>
                <a:ea typeface="Cambria Math" panose="02040503050406030204" pitchFamily="18" charset="0"/>
              </a:rPr>
              <a:t>y</a:t>
            </a:r>
            <a:r>
              <a:rPr lang="en-GB" baseline="-25000" dirty="0" err="1">
                <a:latin typeface="Cambria Math" panose="02040503050406030204" pitchFamily="18" charset="0"/>
                <a:ea typeface="Cambria Math" panose="02040503050406030204" pitchFamily="18" charset="0"/>
              </a:rPr>
              <a:t>N</a:t>
            </a:r>
            <a:r>
              <a:rPr lang="en-GB" dirty="0">
                <a:latin typeface="Cambria Math" panose="02040503050406030204" pitchFamily="18" charset="0"/>
                <a:ea typeface="Cambria Math" panose="02040503050406030204" pitchFamily="18" charset="0"/>
              </a:rPr>
              <a:t>). </a:t>
            </a:r>
            <a:r>
              <a:rPr lang="en-GB" dirty="0"/>
              <a:t>Our observations (</a:t>
            </a:r>
            <a:r>
              <a:rPr lang="en-US" dirty="0"/>
              <a:t>instances, examples) of these measurements</a:t>
            </a:r>
          </a:p>
          <a:p>
            <a:pPr marL="548640" lvl="2" indent="0" algn="r">
              <a:buNone/>
            </a:pPr>
            <a:r>
              <a:rPr lang="en-US" dirty="0"/>
              <a:t>(James et al., 2014)</a:t>
            </a:r>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413301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fontScale="92500" lnSpcReduction="10000"/>
          </a:bodyPr>
          <a:lstStyle/>
          <a:p>
            <a:pPr lvl="1"/>
            <a:r>
              <a:rPr lang="en-US" dirty="0"/>
              <a:t>Starting Point: Supervised Learning</a:t>
            </a:r>
          </a:p>
          <a:p>
            <a:pPr lvl="1"/>
            <a:endParaRPr lang="en-US" dirty="0"/>
          </a:p>
          <a:p>
            <a:pPr lvl="2"/>
            <a:r>
              <a:rPr lang="en-US" dirty="0"/>
              <a:t>Using the training data, we aspire to:</a:t>
            </a:r>
          </a:p>
          <a:p>
            <a:pPr lvl="2"/>
            <a:endParaRPr lang="en-US" dirty="0"/>
          </a:p>
          <a:p>
            <a:pPr marL="1005840" lvl="2" indent="-457200">
              <a:buFont typeface="+mj-lt"/>
              <a:buAutoNum type="arabicPeriod"/>
            </a:pPr>
            <a:r>
              <a:rPr lang="en-US" dirty="0"/>
              <a:t>Predict unseen test cases (test data)</a:t>
            </a:r>
          </a:p>
          <a:p>
            <a:pPr marL="1005840" lvl="2" indent="-457200">
              <a:buFont typeface="+mj-lt"/>
              <a:buAutoNum type="arabicPeriod"/>
            </a:pPr>
            <a:r>
              <a:rPr lang="en-US" dirty="0"/>
              <a:t>Typically understand which features influence the outcome (and how)</a:t>
            </a:r>
          </a:p>
          <a:p>
            <a:pPr marL="1005840" lvl="2" indent="-457200">
              <a:buFont typeface="+mj-lt"/>
              <a:buAutoNum type="arabicPeriod"/>
            </a:pPr>
            <a:r>
              <a:rPr lang="en-US" dirty="0"/>
              <a:t>Assess the quality of our predictions and inferences</a:t>
            </a:r>
          </a:p>
          <a:p>
            <a:pPr marL="1005840" lvl="2" indent="-457200">
              <a:buFont typeface="+mj-lt"/>
              <a:buAutoNum type="arabicPeriod"/>
            </a:pPr>
            <a:endParaRPr lang="en-US" dirty="0"/>
          </a:p>
          <a:p>
            <a:pPr lvl="2"/>
            <a:r>
              <a:rPr lang="en-US" dirty="0"/>
              <a:t>It should hopefully be self-evident that we start with simple(r) methods, and do not start straight away with more sophisticated ones!</a:t>
            </a:r>
          </a:p>
          <a:p>
            <a:pPr lvl="2"/>
            <a:r>
              <a:rPr lang="en-US" dirty="0"/>
              <a:t>We also need reasonable assertions of “quality” and also a clear understanding of what determines “high” quality</a:t>
            </a:r>
          </a:p>
          <a:p>
            <a:pPr lvl="2"/>
            <a:r>
              <a:rPr lang="en-US" dirty="0"/>
              <a:t>Note that simple methods are not “bad” in fact they are often as good as their more sophisticated counterparts</a:t>
            </a:r>
          </a:p>
          <a:p>
            <a:pPr lvl="2"/>
            <a:endParaRPr lang="en-US" dirty="0"/>
          </a:p>
          <a:p>
            <a:pPr marL="548640" lvl="2" indent="0" algn="r">
              <a:buNone/>
            </a:pPr>
            <a:r>
              <a:rPr lang="en-US" dirty="0"/>
              <a:t>(James et al., 2014)</a:t>
            </a:r>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41974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1.3 Taxonomy &amp; Techniques</a:t>
            </a:r>
          </a:p>
        </p:txBody>
      </p:sp>
      <p:sp>
        <p:nvSpPr>
          <p:cNvPr id="3" name="Content Placeholder 2"/>
          <p:cNvSpPr>
            <a:spLocks noGrp="1"/>
          </p:cNvSpPr>
          <p:nvPr>
            <p:ph sz="quarter" idx="1"/>
          </p:nvPr>
        </p:nvSpPr>
        <p:spPr>
          <a:xfrm>
            <a:off x="457200" y="1219200"/>
            <a:ext cx="8229600" cy="5137150"/>
          </a:xfrm>
        </p:spPr>
        <p:txBody>
          <a:bodyPr>
            <a:normAutofit fontScale="85000" lnSpcReduction="20000"/>
          </a:bodyPr>
          <a:lstStyle/>
          <a:p>
            <a:pPr lvl="1"/>
            <a:r>
              <a:rPr lang="en-US" dirty="0"/>
              <a:t>Starting Point: Unsupervised Learning</a:t>
            </a:r>
          </a:p>
          <a:p>
            <a:pPr lvl="1"/>
            <a:endParaRPr lang="en-US" dirty="0"/>
          </a:p>
          <a:p>
            <a:pPr lvl="2"/>
            <a:r>
              <a:rPr lang="en-US" dirty="0"/>
              <a:t>No outcome variable, just a set of predictors (features) measured on a set of samples</a:t>
            </a:r>
          </a:p>
          <a:p>
            <a:pPr lvl="2"/>
            <a:endParaRPr lang="en-US" dirty="0"/>
          </a:p>
          <a:p>
            <a:pPr lvl="2"/>
            <a:r>
              <a:rPr lang="en-US" dirty="0"/>
              <a:t>The objective(s) here is a little more fuzzy:</a:t>
            </a:r>
          </a:p>
          <a:p>
            <a:pPr lvl="3"/>
            <a:r>
              <a:rPr lang="en-US" dirty="0"/>
              <a:t>find groups of samples that behave similarly, </a:t>
            </a:r>
          </a:p>
          <a:p>
            <a:pPr lvl="3"/>
            <a:r>
              <a:rPr lang="en-US" dirty="0"/>
              <a:t>find features that behave similarly, </a:t>
            </a:r>
          </a:p>
          <a:p>
            <a:pPr lvl="3"/>
            <a:r>
              <a:rPr lang="en-US" dirty="0"/>
              <a:t>find linear combinations of features with the most variation. </a:t>
            </a:r>
          </a:p>
          <a:p>
            <a:pPr lvl="3"/>
            <a:endParaRPr lang="en-US" dirty="0"/>
          </a:p>
          <a:p>
            <a:pPr lvl="2"/>
            <a:r>
              <a:rPr lang="en-US" dirty="0"/>
              <a:t>The term “similar” here is a dangerous one. </a:t>
            </a:r>
          </a:p>
          <a:p>
            <a:pPr lvl="2"/>
            <a:endParaRPr lang="en-US" dirty="0"/>
          </a:p>
          <a:p>
            <a:pPr lvl="2"/>
            <a:r>
              <a:rPr lang="en-US" dirty="0"/>
              <a:t>In fact, this somewhat abstract idea “similar” means it can be very difficult to know if you have/have not done a good job.</a:t>
            </a:r>
          </a:p>
          <a:p>
            <a:pPr lvl="2"/>
            <a:endParaRPr lang="en-US" dirty="0"/>
          </a:p>
          <a:p>
            <a:pPr lvl="2"/>
            <a:r>
              <a:rPr lang="en-US" dirty="0"/>
              <a:t>Unsupervised learning is very useful in data exploration, or as a pre-processing step prior to the application of a supervised model.</a:t>
            </a:r>
          </a:p>
          <a:p>
            <a:pPr lvl="2"/>
            <a:endParaRPr lang="en-US" dirty="0"/>
          </a:p>
          <a:p>
            <a:pPr marL="548640" lvl="2" indent="0" algn="r">
              <a:buNone/>
            </a:pPr>
            <a:r>
              <a:rPr lang="en-US" dirty="0"/>
              <a:t>(James et al., 2014)</a:t>
            </a:r>
          </a:p>
          <a:p>
            <a:pPr lvl="2"/>
            <a:endParaRPr lang="en-IE" b="1"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455503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1.4 Summary</a:t>
            </a:r>
          </a:p>
        </p:txBody>
      </p:sp>
      <p:sp>
        <p:nvSpPr>
          <p:cNvPr id="3" name="Content Placeholder 2"/>
          <p:cNvSpPr>
            <a:spLocks noGrp="1"/>
          </p:cNvSpPr>
          <p:nvPr>
            <p:ph sz="quarter" idx="1"/>
          </p:nvPr>
        </p:nvSpPr>
        <p:spPr>
          <a:xfrm>
            <a:off x="457200" y="1219200"/>
            <a:ext cx="8229600" cy="5137150"/>
          </a:xfrm>
        </p:spPr>
        <p:txBody>
          <a:bodyPr>
            <a:normAutofit fontScale="70000" lnSpcReduction="20000"/>
          </a:bodyPr>
          <a:lstStyle/>
          <a:p>
            <a:pPr lvl="1"/>
            <a:r>
              <a:rPr lang="en-IE" dirty="0"/>
              <a:t>History &amp; Evolution</a:t>
            </a:r>
          </a:p>
          <a:p>
            <a:pPr lvl="1"/>
            <a:r>
              <a:rPr lang="en-IE" dirty="0"/>
              <a:t>Data Science Methodologies</a:t>
            </a:r>
          </a:p>
          <a:p>
            <a:pPr lvl="1"/>
            <a:r>
              <a:rPr lang="en-IE" dirty="0"/>
              <a:t>Taxonomy &amp; Techniques</a:t>
            </a:r>
          </a:p>
          <a:p>
            <a:pPr lvl="1"/>
            <a:endParaRPr lang="en-IE" dirty="0"/>
          </a:p>
          <a:p>
            <a:pPr lvl="1"/>
            <a:r>
              <a:rPr lang="en-IE" dirty="0"/>
              <a:t>Bibliography/References</a:t>
            </a:r>
          </a:p>
          <a:p>
            <a:pPr lvl="1"/>
            <a:endParaRPr lang="en-IE" dirty="0"/>
          </a:p>
          <a:p>
            <a:pPr lvl="2"/>
            <a:r>
              <a:rPr lang="en-GB" dirty="0"/>
              <a:t>Azevedo, A. I. R. L. (2008). KDD, SEMMA and CRISP-DM: a parallel overview.</a:t>
            </a:r>
          </a:p>
          <a:p>
            <a:pPr lvl="2"/>
            <a:r>
              <a:rPr lang="en-GB" dirty="0"/>
              <a:t>Brachman, R. J., &amp; Anand, T. (1996, February). The process of knowledge discovery in databases. In </a:t>
            </a:r>
            <a:r>
              <a:rPr lang="en-GB" i="1" dirty="0"/>
              <a:t>Advances in knowledge discovery and data mining</a:t>
            </a:r>
            <a:r>
              <a:rPr lang="en-GB" dirty="0"/>
              <a:t> (pp. 37-57). American Association for Artificial Intelligence.</a:t>
            </a:r>
          </a:p>
          <a:p>
            <a:pPr lvl="2"/>
            <a:r>
              <a:rPr lang="en-GB" dirty="0"/>
              <a:t>Chapman, P., Clinton, J., Kerber, R., </a:t>
            </a:r>
            <a:r>
              <a:rPr lang="en-GB" dirty="0" err="1"/>
              <a:t>Khabaza</a:t>
            </a:r>
            <a:r>
              <a:rPr lang="en-GB" dirty="0"/>
              <a:t>, T., </a:t>
            </a:r>
            <a:r>
              <a:rPr lang="en-GB" dirty="0" err="1"/>
              <a:t>Reinartz</a:t>
            </a:r>
            <a:r>
              <a:rPr lang="en-GB" dirty="0"/>
              <a:t>, T., Shearer, C., &amp; Wirth, R. (2000). CRISP-DM 1.0 Step-by-step data mining guide.</a:t>
            </a:r>
          </a:p>
          <a:p>
            <a:pPr lvl="2"/>
            <a:r>
              <a:rPr lang="en-GB" dirty="0"/>
              <a:t>Fayyad, U. M. (1996). Data mining and knowledge discovery: Making sense out of data. </a:t>
            </a:r>
            <a:r>
              <a:rPr lang="en-GB" i="1" dirty="0"/>
              <a:t>IEEE Intelligent Systems</a:t>
            </a:r>
            <a:r>
              <a:rPr lang="en-GB" dirty="0"/>
              <a:t>, </a:t>
            </a:r>
            <a:r>
              <a:rPr lang="en-GB" i="1" dirty="0"/>
              <a:t>11</a:t>
            </a:r>
            <a:r>
              <a:rPr lang="en-GB" dirty="0"/>
              <a:t>(5), 20-25.</a:t>
            </a:r>
          </a:p>
          <a:p>
            <a:pPr lvl="2"/>
            <a:r>
              <a:rPr lang="en-GB" dirty="0"/>
              <a:t>Fayyad, U. M., </a:t>
            </a:r>
            <a:r>
              <a:rPr lang="en-GB" dirty="0" err="1"/>
              <a:t>Piatetsky</a:t>
            </a:r>
            <a:r>
              <a:rPr lang="en-GB" dirty="0"/>
              <a:t>-Shapiro, G., Smyth, P., &amp; </a:t>
            </a:r>
            <a:r>
              <a:rPr lang="en-GB" dirty="0" err="1"/>
              <a:t>Uthurusamy</a:t>
            </a:r>
            <a:r>
              <a:rPr lang="en-GB" dirty="0"/>
              <a:t>, R. (1996). Advances in knowledge discovery and data mining.</a:t>
            </a:r>
          </a:p>
          <a:p>
            <a:pPr lvl="2"/>
            <a:r>
              <a:rPr lang="en-GB" dirty="0"/>
              <a:t>James, G., Witten, D., Hastie, T., &amp; </a:t>
            </a:r>
            <a:r>
              <a:rPr lang="en-GB" dirty="0" err="1"/>
              <a:t>Tibshirani</a:t>
            </a:r>
            <a:r>
              <a:rPr lang="en-GB" dirty="0"/>
              <a:t>, R. (2014) An Introduction to Statistical Learning with applications in R.</a:t>
            </a:r>
          </a:p>
          <a:p>
            <a:pPr lvl="2"/>
            <a:r>
              <a:rPr lang="en-GB" dirty="0" err="1"/>
              <a:t>Leskovec</a:t>
            </a:r>
            <a:r>
              <a:rPr lang="en-GB" dirty="0"/>
              <a:t>, J., </a:t>
            </a:r>
            <a:r>
              <a:rPr lang="en-GB" dirty="0" err="1"/>
              <a:t>Rajaraman</a:t>
            </a:r>
            <a:r>
              <a:rPr lang="en-GB" dirty="0"/>
              <a:t>, A., &amp; Ullman, J. D. (2014). </a:t>
            </a:r>
            <a:r>
              <a:rPr lang="en-GB" i="1" dirty="0"/>
              <a:t>Mining of massive datasets</a:t>
            </a:r>
            <a:r>
              <a:rPr lang="en-GB" dirty="0"/>
              <a:t>. Cambridge University Press.</a:t>
            </a:r>
          </a:p>
          <a:p>
            <a:pPr lvl="2"/>
            <a:r>
              <a:rPr lang="en-GB" dirty="0"/>
              <a:t>Lantz, B. (2013). </a:t>
            </a:r>
            <a:r>
              <a:rPr lang="en-GB" i="1" dirty="0"/>
              <a:t>Machine learning with R</a:t>
            </a:r>
            <a:r>
              <a:rPr lang="en-GB" dirty="0"/>
              <a:t>. </a:t>
            </a:r>
            <a:r>
              <a:rPr lang="en-GB" dirty="0" err="1"/>
              <a:t>Packt</a:t>
            </a:r>
            <a:r>
              <a:rPr lang="en-GB" dirty="0"/>
              <a:t> Publishing Ltd.</a:t>
            </a:r>
          </a:p>
          <a:p>
            <a:pPr lvl="2"/>
            <a:r>
              <a:rPr lang="en-GB" dirty="0"/>
              <a:t>Hand, D.J. (2010). </a:t>
            </a:r>
            <a:r>
              <a:rPr lang="en-GB" i="1" dirty="0"/>
              <a:t>Intelligent Data Analysis</a:t>
            </a:r>
            <a:r>
              <a:rPr lang="en-GB" dirty="0"/>
              <a:t>. Springer.</a:t>
            </a:r>
          </a:p>
          <a:p>
            <a:pPr lvl="1"/>
            <a:endParaRPr lang="en-IE" dirty="0"/>
          </a:p>
          <a:p>
            <a:pPr lvl="1"/>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pic>
        <p:nvPicPr>
          <p:cNvPr id="6" name="Picture 5" descr="Iconscollection - Question | Question. The Iconscollection ...">
            <a:extLst>
              <a:ext uri="{FF2B5EF4-FFF2-40B4-BE49-F238E27FC236}">
                <a16:creationId xmlns:a16="http://schemas.microsoft.com/office/drawing/2014/main" id="{D88F73CF-16ED-D14E-8ADC-FBA48D273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08304" y="1340768"/>
            <a:ext cx="1057672" cy="1057672"/>
          </a:xfrm>
          <a:prstGeom prst="rect">
            <a:avLst/>
          </a:prstGeom>
        </p:spPr>
      </p:pic>
    </p:spTree>
    <p:extLst>
      <p:ext uri="{BB962C8B-B14F-4D97-AF65-F5344CB8AC3E}">
        <p14:creationId xmlns:p14="http://schemas.microsoft.com/office/powerpoint/2010/main" val="183364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a:bodyPr>
          <a:lstStyle/>
          <a:p>
            <a:pPr lvl="1"/>
            <a:r>
              <a:rPr lang="en-IE" dirty="0"/>
              <a:t>Introduction</a:t>
            </a:r>
          </a:p>
          <a:p>
            <a:pPr lvl="1"/>
            <a:endParaRPr lang="en-IE" dirty="0"/>
          </a:p>
          <a:p>
            <a:pPr lvl="2"/>
            <a:r>
              <a:rPr lang="en-IE" altLang="en-US" dirty="0"/>
              <a:t>The terms ‘data science’ and ‘data mining’ often are used interchangeably, and the former has taken a life of its own as various individuals and organizations try to capitalize on the current hype surrounding it.</a:t>
            </a:r>
          </a:p>
          <a:p>
            <a:pPr lvl="2">
              <a:lnSpc>
                <a:spcPct val="90000"/>
              </a:lnSpc>
              <a:buNone/>
            </a:pPr>
            <a:r>
              <a:rPr lang="en-IE" altLang="en-US" sz="1400" dirty="0"/>
              <a:t> </a:t>
            </a:r>
            <a:endParaRPr lang="en-US" altLang="en-US" sz="1400" dirty="0"/>
          </a:p>
          <a:p>
            <a:pPr lvl="3">
              <a:lnSpc>
                <a:spcPct val="90000"/>
              </a:lnSpc>
            </a:pPr>
            <a:r>
              <a:rPr lang="en-IE" altLang="en-US" dirty="0"/>
              <a:t>At a high level, data science is a set of fundamental principles that guide the extraction of knowledge from data. </a:t>
            </a:r>
          </a:p>
          <a:p>
            <a:pPr lvl="3">
              <a:lnSpc>
                <a:spcPct val="90000"/>
              </a:lnSpc>
            </a:pPr>
            <a:endParaRPr lang="en-US" altLang="en-US" dirty="0"/>
          </a:p>
          <a:p>
            <a:pPr lvl="3">
              <a:lnSpc>
                <a:spcPct val="90000"/>
              </a:lnSpc>
            </a:pPr>
            <a:r>
              <a:rPr lang="en-IE" altLang="en-US" dirty="0"/>
              <a:t>Data mining is the extraction of knowledge from data, via technologies that incorporate these principles. </a:t>
            </a:r>
          </a:p>
          <a:p>
            <a:pPr lvl="3">
              <a:lnSpc>
                <a:spcPct val="90000"/>
              </a:lnSpc>
            </a:pPr>
            <a:endParaRPr lang="en-US" altLang="en-US" dirty="0"/>
          </a:p>
          <a:p>
            <a:pPr lvl="3">
              <a:lnSpc>
                <a:spcPct val="90000"/>
              </a:lnSpc>
            </a:pPr>
            <a:r>
              <a:rPr lang="en-IE" altLang="en-US" dirty="0"/>
              <a:t>As a term, ‘data science’ often is applied more broadly than the traditional use of  ‘data mining’, but data mining techniques provide some of the clearest illustrations of the principles of data science.</a:t>
            </a:r>
            <a:endParaRPr lang="en-US" altLang="en-US" dirty="0"/>
          </a:p>
          <a:p>
            <a:pPr lvl="2"/>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Tree>
    <p:extLst>
      <p:ext uri="{BB962C8B-B14F-4D97-AF65-F5344CB8AC3E}">
        <p14:creationId xmlns:p14="http://schemas.microsoft.com/office/powerpoint/2010/main" val="333479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a:bodyPr>
          <a:lstStyle/>
          <a:p>
            <a:pPr lvl="1"/>
            <a:r>
              <a:rPr lang="en-IE" dirty="0"/>
              <a:t>Introduction</a:t>
            </a:r>
          </a:p>
          <a:p>
            <a:pPr lvl="1"/>
            <a:endParaRPr lang="en-IE" dirty="0"/>
          </a:p>
          <a:p>
            <a:pPr marL="676910" lvl="2" indent="-273050">
              <a:lnSpc>
                <a:spcPct val="90000"/>
              </a:lnSpc>
            </a:pPr>
            <a:r>
              <a:rPr lang="en-US" altLang="en-US" sz="1700" dirty="0"/>
              <a:t>Data Mining has been defined as </a:t>
            </a:r>
            <a:endParaRPr lang="ga-IE" altLang="en-US" sz="1700" dirty="0"/>
          </a:p>
          <a:p>
            <a:pPr marL="402590" lvl="1" indent="-273050">
              <a:lnSpc>
                <a:spcPct val="90000"/>
              </a:lnSpc>
            </a:pPr>
            <a:endParaRPr lang="ga-IE" altLang="en-US" dirty="0"/>
          </a:p>
          <a:p>
            <a:pPr marL="402590" lvl="1" indent="-273050">
              <a:lnSpc>
                <a:spcPct val="90000"/>
              </a:lnSpc>
            </a:pPr>
            <a:endParaRPr lang="ga-IE" altLang="en-US" dirty="0"/>
          </a:p>
          <a:p>
            <a:pPr marL="402590" lvl="1" indent="-273050">
              <a:lnSpc>
                <a:spcPct val="90000"/>
              </a:lnSpc>
            </a:pPr>
            <a:endParaRPr lang="ga-IE" altLang="en-US" dirty="0"/>
          </a:p>
          <a:p>
            <a:pPr marL="129540" lvl="1" indent="0">
              <a:lnSpc>
                <a:spcPct val="90000"/>
              </a:lnSpc>
              <a:buNone/>
            </a:pPr>
            <a:endParaRPr lang="ga-IE" altLang="en-US" dirty="0"/>
          </a:p>
          <a:p>
            <a:pPr marL="676910" lvl="2" indent="-273050">
              <a:lnSpc>
                <a:spcPct val="90000"/>
              </a:lnSpc>
            </a:pPr>
            <a:r>
              <a:rPr lang="en-US" altLang="en-US" sz="1700" dirty="0"/>
              <a:t>Similar terms</a:t>
            </a:r>
          </a:p>
          <a:p>
            <a:pPr marL="922973" lvl="3" indent="-273050">
              <a:lnSpc>
                <a:spcPct val="90000"/>
              </a:lnSpc>
              <a:spcBef>
                <a:spcPct val="35000"/>
              </a:spcBef>
              <a:spcAft>
                <a:spcPct val="15000"/>
              </a:spcAft>
            </a:pPr>
            <a:r>
              <a:rPr lang="en-US" altLang="en-US" sz="1600" dirty="0"/>
              <a:t>Exploratory data analysis</a:t>
            </a:r>
          </a:p>
          <a:p>
            <a:pPr marL="922973" lvl="3" indent="-273050">
              <a:lnSpc>
                <a:spcPct val="90000"/>
              </a:lnSpc>
              <a:spcBef>
                <a:spcPct val="35000"/>
              </a:spcBef>
              <a:spcAft>
                <a:spcPct val="15000"/>
              </a:spcAft>
            </a:pPr>
            <a:r>
              <a:rPr lang="en-US" altLang="en-US" sz="1600" dirty="0"/>
              <a:t>Data driven discovery</a:t>
            </a:r>
          </a:p>
          <a:p>
            <a:pPr marL="922973" lvl="3" indent="-273050">
              <a:lnSpc>
                <a:spcPct val="90000"/>
              </a:lnSpc>
              <a:spcBef>
                <a:spcPct val="35000"/>
              </a:spcBef>
              <a:spcAft>
                <a:spcPct val="15000"/>
              </a:spcAft>
            </a:pPr>
            <a:r>
              <a:rPr lang="en-US" altLang="en-US" sz="1600" dirty="0"/>
              <a:t>Deductive learning</a:t>
            </a:r>
          </a:p>
          <a:p>
            <a:pPr marL="922973" lvl="3" indent="-273050">
              <a:lnSpc>
                <a:spcPct val="90000"/>
              </a:lnSpc>
              <a:spcBef>
                <a:spcPct val="35000"/>
              </a:spcBef>
              <a:spcAft>
                <a:spcPct val="15000"/>
              </a:spcAft>
            </a:pPr>
            <a:r>
              <a:rPr lang="en-US" altLang="en-US" sz="1600" dirty="0"/>
              <a:t>Discovery Science</a:t>
            </a:r>
          </a:p>
          <a:p>
            <a:pPr marL="922973" lvl="3" indent="-273050">
              <a:lnSpc>
                <a:spcPct val="90000"/>
              </a:lnSpc>
              <a:spcBef>
                <a:spcPct val="35000"/>
              </a:spcBef>
              <a:spcAft>
                <a:spcPct val="15000"/>
              </a:spcAft>
            </a:pPr>
            <a:r>
              <a:rPr lang="en-US" altLang="en-US" sz="1600" dirty="0"/>
              <a:t>Knowledge Discovery </a:t>
            </a:r>
          </a:p>
          <a:p>
            <a:pPr lvl="2"/>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6" name="TextBox 5">
            <a:extLst>
              <a:ext uri="{FF2B5EF4-FFF2-40B4-BE49-F238E27FC236}">
                <a16:creationId xmlns:a16="http://schemas.microsoft.com/office/drawing/2014/main" id="{91DECC75-D828-B440-AD39-076209D4E037}"/>
              </a:ext>
            </a:extLst>
          </p:cNvPr>
          <p:cNvSpPr txBox="1"/>
          <p:nvPr/>
        </p:nvSpPr>
        <p:spPr>
          <a:xfrm>
            <a:off x="1403648" y="2658303"/>
            <a:ext cx="6336704" cy="1015663"/>
          </a:xfrm>
          <a:prstGeom prst="rect">
            <a:avLst/>
          </a:prstGeom>
          <a:solidFill>
            <a:schemeClr val="bg2"/>
          </a:solidFill>
        </p:spPr>
        <p:txBody>
          <a:bodyPr wrap="square" rtlCol="0">
            <a:spAutoFit/>
          </a:bodyPr>
          <a:lstStyle/>
          <a:p>
            <a:pPr marL="0" lvl="2" algn="ctr"/>
            <a:r>
              <a:rPr lang="en-US" altLang="en-US" sz="2000" dirty="0"/>
              <a:t>“</a:t>
            </a:r>
            <a:r>
              <a:rPr lang="en-US" altLang="en-US" sz="2000" i="1" dirty="0"/>
              <a:t>The nontrivial extraction of implicit, previously unknown, and potentially useful information from data</a:t>
            </a:r>
            <a:r>
              <a:rPr lang="en-US" altLang="en-US" sz="2000" dirty="0"/>
              <a:t>”. </a:t>
            </a:r>
          </a:p>
          <a:p>
            <a:pPr marL="0" lvl="2" algn="r"/>
            <a:r>
              <a:rPr lang="en-US" sz="2000" dirty="0"/>
              <a:t>(Frawley et al. , 1992)</a:t>
            </a:r>
            <a:endParaRPr lang="en-IE" sz="2000" dirty="0"/>
          </a:p>
        </p:txBody>
      </p:sp>
    </p:spTree>
    <p:extLst>
      <p:ext uri="{BB962C8B-B14F-4D97-AF65-F5344CB8AC3E}">
        <p14:creationId xmlns:p14="http://schemas.microsoft.com/office/powerpoint/2010/main" val="224036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fontScale="92500" lnSpcReduction="10000"/>
          </a:bodyPr>
          <a:lstStyle/>
          <a:p>
            <a:pPr lvl="1"/>
            <a:r>
              <a:rPr lang="en-IE" dirty="0"/>
              <a:t>History &amp; Evolution</a:t>
            </a:r>
          </a:p>
          <a:p>
            <a:pPr lvl="1"/>
            <a:endParaRPr lang="en-IE" dirty="0"/>
          </a:p>
          <a:p>
            <a:pPr lvl="2"/>
            <a:r>
              <a:rPr lang="en-IE" dirty="0"/>
              <a:t>Data Analysis</a:t>
            </a:r>
          </a:p>
          <a:p>
            <a:pPr lvl="3"/>
            <a:r>
              <a:rPr lang="en-IE" dirty="0"/>
              <a:t>Exploratory / Confirmatory Objectives</a:t>
            </a:r>
          </a:p>
          <a:p>
            <a:pPr lvl="4"/>
            <a:r>
              <a:rPr lang="en-IE" dirty="0"/>
              <a:t>E.g., are there interesting patterns in the data?</a:t>
            </a:r>
          </a:p>
          <a:p>
            <a:pPr lvl="4"/>
            <a:r>
              <a:rPr lang="en-IE" dirty="0"/>
              <a:t>E.g., are there distinguishing features that determine how different one group is from another group in a certain regard?</a:t>
            </a:r>
          </a:p>
          <a:p>
            <a:pPr lvl="2"/>
            <a:endParaRPr lang="en-IE" dirty="0"/>
          </a:p>
          <a:p>
            <a:pPr lvl="3"/>
            <a:r>
              <a:rPr lang="en-IE" dirty="0"/>
              <a:t>Descriptive vs. Inferential Statistics</a:t>
            </a:r>
          </a:p>
          <a:p>
            <a:pPr lvl="3"/>
            <a:endParaRPr lang="en-IE" dirty="0"/>
          </a:p>
          <a:p>
            <a:pPr lvl="3"/>
            <a:endParaRPr lang="en-IE" dirty="0"/>
          </a:p>
          <a:p>
            <a:pPr lvl="3"/>
            <a:endParaRPr lang="en-IE" dirty="0"/>
          </a:p>
          <a:p>
            <a:pPr marL="594360" lvl="2" indent="0">
              <a:buNone/>
            </a:pPr>
            <a:endParaRPr lang="en-IE" dirty="0"/>
          </a:p>
          <a:p>
            <a:pPr lvl="3"/>
            <a:r>
              <a:rPr lang="en-IE" dirty="0"/>
              <a:t>Populations and Samples</a:t>
            </a:r>
          </a:p>
          <a:p>
            <a:pPr lvl="3"/>
            <a:endParaRPr lang="en-IE" dirty="0"/>
          </a:p>
          <a:p>
            <a:pPr lvl="3"/>
            <a:r>
              <a:rPr lang="en-IE" dirty="0"/>
              <a:t>Data analysis involves </a:t>
            </a:r>
            <a:r>
              <a:rPr lang="en-IE" i="1" dirty="0"/>
              <a:t>processing </a:t>
            </a:r>
            <a:r>
              <a:rPr lang="en-IE" dirty="0"/>
              <a:t>data</a:t>
            </a:r>
          </a:p>
          <a:p>
            <a:pPr lvl="4"/>
            <a:r>
              <a:rPr lang="en-IE" dirty="0"/>
              <a:t>Generally, involving an iterative process</a:t>
            </a:r>
          </a:p>
          <a:p>
            <a:pPr lvl="4"/>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graphicFrame>
        <p:nvGraphicFramePr>
          <p:cNvPr id="13" name="Table 12">
            <a:extLst>
              <a:ext uri="{FF2B5EF4-FFF2-40B4-BE49-F238E27FC236}">
                <a16:creationId xmlns:a16="http://schemas.microsoft.com/office/drawing/2014/main" id="{C878B10C-BA27-F447-8ACB-999C4347FB5A}"/>
              </a:ext>
            </a:extLst>
          </p:cNvPr>
          <p:cNvGraphicFramePr>
            <a:graphicFrameLocks noGrp="1"/>
          </p:cNvGraphicFramePr>
          <p:nvPr>
            <p:extLst>
              <p:ext uri="{D42A27DB-BD31-4B8C-83A1-F6EECF244321}">
                <p14:modId xmlns:p14="http://schemas.microsoft.com/office/powerpoint/2010/main" val="579912529"/>
              </p:ext>
            </p:extLst>
          </p:nvPr>
        </p:nvGraphicFramePr>
        <p:xfrm>
          <a:off x="1524000" y="4005064"/>
          <a:ext cx="6096000" cy="889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994671751"/>
                    </a:ext>
                  </a:extLst>
                </a:gridCol>
                <a:gridCol w="3048000">
                  <a:extLst>
                    <a:ext uri="{9D8B030D-6E8A-4147-A177-3AD203B41FA5}">
                      <a16:colId xmlns:a16="http://schemas.microsoft.com/office/drawing/2014/main" val="878443890"/>
                    </a:ext>
                  </a:extLst>
                </a:gridCol>
              </a:tblGrid>
              <a:tr h="370840">
                <a:tc>
                  <a:txBody>
                    <a:bodyPr/>
                    <a:lstStyle/>
                    <a:p>
                      <a:pPr algn="ctr"/>
                      <a:r>
                        <a:rPr lang="en-US" sz="1400" dirty="0"/>
                        <a:t>Descriptive</a:t>
                      </a:r>
                    </a:p>
                  </a:txBody>
                  <a:tcPr/>
                </a:tc>
                <a:tc>
                  <a:txBody>
                    <a:bodyPr/>
                    <a:lstStyle/>
                    <a:p>
                      <a:pPr algn="ctr"/>
                      <a:r>
                        <a:rPr lang="en-US" sz="1400" dirty="0"/>
                        <a:t>Inferential</a:t>
                      </a:r>
                    </a:p>
                  </a:txBody>
                  <a:tcPr/>
                </a:tc>
                <a:extLst>
                  <a:ext uri="{0D108BD9-81ED-4DB2-BD59-A6C34878D82A}">
                    <a16:rowId xmlns:a16="http://schemas.microsoft.com/office/drawing/2014/main" val="401280962"/>
                  </a:ext>
                </a:extLst>
              </a:tr>
              <a:tr h="370840">
                <a:tc>
                  <a:txBody>
                    <a:bodyPr/>
                    <a:lstStyle/>
                    <a:p>
                      <a:pPr algn="ctr"/>
                      <a:r>
                        <a:rPr lang="en-US" sz="1400" dirty="0"/>
                        <a:t>Statements / observations about a set of data</a:t>
                      </a:r>
                    </a:p>
                  </a:txBody>
                  <a:tcPr/>
                </a:tc>
                <a:tc>
                  <a:txBody>
                    <a:bodyPr/>
                    <a:lstStyle/>
                    <a:p>
                      <a:pPr algn="ctr"/>
                      <a:r>
                        <a:rPr lang="en-US" sz="1400" dirty="0"/>
                        <a:t>Drawing conclusions that have more general validity</a:t>
                      </a:r>
                    </a:p>
                  </a:txBody>
                  <a:tcPr/>
                </a:tc>
                <a:extLst>
                  <a:ext uri="{0D108BD9-81ED-4DB2-BD59-A6C34878D82A}">
                    <a16:rowId xmlns:a16="http://schemas.microsoft.com/office/drawing/2014/main" val="2477988537"/>
                  </a:ext>
                </a:extLst>
              </a:tr>
            </a:tbl>
          </a:graphicData>
        </a:graphic>
      </p:graphicFrame>
    </p:spTree>
    <p:extLst>
      <p:ext uri="{BB962C8B-B14F-4D97-AF65-F5344CB8AC3E}">
        <p14:creationId xmlns:p14="http://schemas.microsoft.com/office/powerpoint/2010/main" val="190210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fontScale="92500" lnSpcReduction="20000"/>
          </a:bodyPr>
          <a:lstStyle/>
          <a:p>
            <a:pPr lvl="1"/>
            <a:r>
              <a:rPr lang="en-IE" dirty="0"/>
              <a:t>History &amp; Evolution</a:t>
            </a:r>
          </a:p>
          <a:p>
            <a:pPr lvl="1"/>
            <a:endParaRPr lang="en-IE" dirty="0"/>
          </a:p>
          <a:p>
            <a:pPr lvl="2"/>
            <a:r>
              <a:rPr lang="en-IE" dirty="0"/>
              <a:t>Data Analysis</a:t>
            </a:r>
          </a:p>
          <a:p>
            <a:pPr lvl="3"/>
            <a:r>
              <a:rPr lang="en-IE" dirty="0"/>
              <a:t>Major impact of computing power to compel and drive forward analytic techniques</a:t>
            </a:r>
          </a:p>
          <a:p>
            <a:pPr lvl="3"/>
            <a:r>
              <a:rPr lang="en-IE" dirty="0"/>
              <a:t>Ability to store and process (extremely) large sets of data</a:t>
            </a:r>
          </a:p>
          <a:p>
            <a:pPr lvl="3"/>
            <a:endParaRPr lang="en-IE" dirty="0"/>
          </a:p>
          <a:p>
            <a:pPr lvl="2"/>
            <a:r>
              <a:rPr lang="en-IE" dirty="0"/>
              <a:t>Statistical approach historically model driven</a:t>
            </a:r>
          </a:p>
          <a:p>
            <a:pPr lvl="3"/>
            <a:r>
              <a:rPr lang="en-IE" dirty="0"/>
              <a:t>A postulated structure (or approximation to a structure) that leads to an understanding of the observed data</a:t>
            </a:r>
          </a:p>
          <a:p>
            <a:pPr lvl="2"/>
            <a:endParaRPr lang="en-IE" dirty="0"/>
          </a:p>
          <a:p>
            <a:pPr lvl="2"/>
            <a:r>
              <a:rPr lang="en-IE" dirty="0"/>
              <a:t>Machine Learning approach driven more by algorithmic based thinking</a:t>
            </a:r>
          </a:p>
          <a:p>
            <a:pPr lvl="3"/>
            <a:r>
              <a:rPr lang="en-IE" dirty="0"/>
              <a:t>Algorithmic developments emerging for specific problem areas</a:t>
            </a:r>
          </a:p>
          <a:p>
            <a:pPr lvl="3"/>
            <a:endParaRPr lang="en-IE" dirty="0"/>
          </a:p>
          <a:p>
            <a:pPr lvl="2"/>
            <a:r>
              <a:rPr lang="en-IE" dirty="0"/>
              <a:t>Note: the term </a:t>
            </a:r>
            <a:r>
              <a:rPr lang="en-IE" i="1" dirty="0"/>
              <a:t>model </a:t>
            </a:r>
            <a:r>
              <a:rPr lang="en-IE" dirty="0"/>
              <a:t>is heavily overloaded and context dependent</a:t>
            </a:r>
          </a:p>
          <a:p>
            <a:pPr lvl="3"/>
            <a:r>
              <a:rPr lang="en-IE" dirty="0"/>
              <a:t>Predictive models</a:t>
            </a:r>
          </a:p>
          <a:p>
            <a:pPr lvl="3"/>
            <a:r>
              <a:rPr lang="en-IE" dirty="0"/>
              <a:t>Representative models</a:t>
            </a:r>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14" name="Rectangle 13">
            <a:extLst>
              <a:ext uri="{FF2B5EF4-FFF2-40B4-BE49-F238E27FC236}">
                <a16:creationId xmlns:a16="http://schemas.microsoft.com/office/drawing/2014/main" id="{AB2C17EC-1A03-FB47-ACE3-8588A9D06318}"/>
              </a:ext>
            </a:extLst>
          </p:cNvPr>
          <p:cNvSpPr/>
          <p:nvPr/>
        </p:nvSpPr>
        <p:spPr>
          <a:xfrm>
            <a:off x="3851920" y="5301208"/>
            <a:ext cx="4320480" cy="93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Keep this in mind for when we discuss concepts such as </a:t>
            </a:r>
            <a:r>
              <a:rPr lang="en-US" sz="1600" i="1" dirty="0"/>
              <a:t>bias, variance, overfitting, underfitting, </a:t>
            </a:r>
            <a:r>
              <a:rPr lang="en-US" sz="1600" dirty="0"/>
              <a:t>and</a:t>
            </a:r>
            <a:r>
              <a:rPr lang="en-US" sz="1600" i="1" dirty="0"/>
              <a:t> generalization.</a:t>
            </a:r>
            <a:endParaRPr lang="en-US" sz="1600" dirty="0"/>
          </a:p>
        </p:txBody>
      </p:sp>
    </p:spTree>
    <p:extLst>
      <p:ext uri="{BB962C8B-B14F-4D97-AF65-F5344CB8AC3E}">
        <p14:creationId xmlns:p14="http://schemas.microsoft.com/office/powerpoint/2010/main" val="30574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1.1 History &amp; Evolution</a:t>
            </a:r>
          </a:p>
        </p:txBody>
      </p:sp>
      <p:sp>
        <p:nvSpPr>
          <p:cNvPr id="3" name="Content Placeholder 2"/>
          <p:cNvSpPr>
            <a:spLocks noGrp="1"/>
          </p:cNvSpPr>
          <p:nvPr>
            <p:ph sz="quarter" idx="1"/>
          </p:nvPr>
        </p:nvSpPr>
        <p:spPr/>
        <p:txBody>
          <a:bodyPr>
            <a:normAutofit/>
          </a:bodyPr>
          <a:lstStyle/>
          <a:p>
            <a:pPr lvl="1"/>
            <a:r>
              <a:rPr lang="en-IE" dirty="0"/>
              <a:t>History &amp; Evolution</a:t>
            </a:r>
          </a:p>
          <a:p>
            <a:pPr lvl="1"/>
            <a:endParaRPr lang="en-IE" dirty="0"/>
          </a:p>
          <a:p>
            <a:pPr marL="594360" lvl="2" indent="0">
              <a:buNone/>
            </a:pPr>
            <a:endParaRPr lang="en-IE" dirty="0"/>
          </a:p>
          <a:p>
            <a:pPr lvl="2"/>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graphicFrame>
        <p:nvGraphicFramePr>
          <p:cNvPr id="4" name="Diagram 3">
            <a:extLst>
              <a:ext uri="{FF2B5EF4-FFF2-40B4-BE49-F238E27FC236}">
                <a16:creationId xmlns:a16="http://schemas.microsoft.com/office/drawing/2014/main" id="{CF33D188-63E5-764F-8D6A-0226303AEBB0}"/>
              </a:ext>
            </a:extLst>
          </p:cNvPr>
          <p:cNvGraphicFramePr/>
          <p:nvPr>
            <p:extLst>
              <p:ext uri="{D42A27DB-BD31-4B8C-83A1-F6EECF244321}">
                <p14:modId xmlns:p14="http://schemas.microsoft.com/office/powerpoint/2010/main" val="130950542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D015538-EA92-4F4D-801B-6EA9F406E37F}"/>
              </a:ext>
            </a:extLst>
          </p:cNvPr>
          <p:cNvSpPr txBox="1"/>
          <p:nvPr/>
        </p:nvSpPr>
        <p:spPr>
          <a:xfrm>
            <a:off x="683568" y="4399665"/>
            <a:ext cx="5112568" cy="1477328"/>
          </a:xfrm>
          <a:prstGeom prst="rect">
            <a:avLst/>
          </a:prstGeom>
          <a:noFill/>
        </p:spPr>
        <p:txBody>
          <a:bodyPr wrap="square" rtlCol="0">
            <a:spAutoFit/>
          </a:bodyPr>
          <a:lstStyle/>
          <a:p>
            <a:r>
              <a:rPr lang="en-US" dirty="0"/>
              <a:t>Pre 1950 : classical statistical theory </a:t>
            </a:r>
          </a:p>
          <a:p>
            <a:endParaRPr lang="en-US" dirty="0"/>
          </a:p>
          <a:p>
            <a:r>
              <a:rPr lang="en-US" dirty="0"/>
              <a:t>1950 – 1990s : early computer age developments</a:t>
            </a:r>
          </a:p>
          <a:p>
            <a:endParaRPr lang="en-US" dirty="0"/>
          </a:p>
          <a:p>
            <a:r>
              <a:rPr lang="en-US" dirty="0"/>
              <a:t>21</a:t>
            </a:r>
            <a:r>
              <a:rPr lang="en-US" baseline="30000" dirty="0"/>
              <a:t>st</a:t>
            </a:r>
            <a:r>
              <a:rPr lang="en-US" dirty="0"/>
              <a:t> Century : modern developments</a:t>
            </a:r>
          </a:p>
        </p:txBody>
      </p:sp>
    </p:spTree>
    <p:extLst>
      <p:ext uri="{BB962C8B-B14F-4D97-AF65-F5344CB8AC3E}">
        <p14:creationId xmlns:p14="http://schemas.microsoft.com/office/powerpoint/2010/main" val="421624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1.2 Data Science Methodologies</a:t>
            </a:r>
          </a:p>
        </p:txBody>
      </p:sp>
      <p:sp>
        <p:nvSpPr>
          <p:cNvPr id="3" name="Content Placeholder 2"/>
          <p:cNvSpPr>
            <a:spLocks noGrp="1"/>
          </p:cNvSpPr>
          <p:nvPr>
            <p:ph sz="quarter" idx="1"/>
          </p:nvPr>
        </p:nvSpPr>
        <p:spPr/>
        <p:txBody>
          <a:bodyPr>
            <a:normAutofit/>
          </a:bodyPr>
          <a:lstStyle/>
          <a:p>
            <a:pPr lvl="1"/>
            <a:r>
              <a:rPr lang="en-IE" dirty="0"/>
              <a:t>Data Science Methodologies</a:t>
            </a:r>
          </a:p>
          <a:p>
            <a:pPr lvl="1"/>
            <a:endParaRPr lang="en-IE" dirty="0"/>
          </a:p>
          <a:p>
            <a:pPr lvl="2"/>
            <a:r>
              <a:rPr lang="en-IE" dirty="0"/>
              <a:t>Let’s first discuss what we mean by </a:t>
            </a:r>
          </a:p>
          <a:p>
            <a:pPr lvl="2"/>
            <a:endParaRPr lang="en-IE" dirty="0"/>
          </a:p>
          <a:p>
            <a:pPr marL="868680" lvl="3" indent="0">
              <a:buNone/>
            </a:pPr>
            <a:endParaRPr lang="en-IE" dirty="0"/>
          </a:p>
        </p:txBody>
      </p:sp>
      <p:sp>
        <p:nvSpPr>
          <p:cNvPr id="5" name="Footer Placeholder 4"/>
          <p:cNvSpPr>
            <a:spLocks noGrp="1"/>
          </p:cNvSpPr>
          <p:nvPr>
            <p:ph type="ftr" sz="quarter" idx="11"/>
          </p:nvPr>
        </p:nvSpPr>
        <p:spPr/>
        <p:txBody>
          <a:bodyPr/>
          <a:lstStyle/>
          <a:p>
            <a:pPr algn="ctr"/>
            <a:r>
              <a:rPr lang="en-IE" dirty="0"/>
              <a:t>Data Mining &amp; Machine Learning I</a:t>
            </a:r>
          </a:p>
        </p:txBody>
      </p:sp>
      <p:sp>
        <p:nvSpPr>
          <p:cNvPr id="4" name="Rounded Rectangle 3">
            <a:extLst>
              <a:ext uri="{FF2B5EF4-FFF2-40B4-BE49-F238E27FC236}">
                <a16:creationId xmlns:a16="http://schemas.microsoft.com/office/drawing/2014/main" id="{A67F5ECD-17B0-EF47-A9E5-343A08D18F3F}"/>
              </a:ext>
            </a:extLst>
          </p:cNvPr>
          <p:cNvSpPr/>
          <p:nvPr/>
        </p:nvSpPr>
        <p:spPr>
          <a:xfrm>
            <a:off x="2195736" y="3284984"/>
            <a:ext cx="475252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dirty="0"/>
              <a:t>DATA</a:t>
            </a:r>
          </a:p>
        </p:txBody>
      </p:sp>
    </p:spTree>
    <p:extLst>
      <p:ext uri="{BB962C8B-B14F-4D97-AF65-F5344CB8AC3E}">
        <p14:creationId xmlns:p14="http://schemas.microsoft.com/office/powerpoint/2010/main" val="40107420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19941</TotalTime>
  <Words>3241</Words>
  <Application>Microsoft Macintosh PowerPoint</Application>
  <PresentationFormat>On-screen Show (4:3)</PresentationFormat>
  <Paragraphs>507</Paragraphs>
  <Slides>35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Bookman Old Style</vt:lpstr>
      <vt:lpstr>Calibri</vt:lpstr>
      <vt:lpstr>Cambria Math</vt:lpstr>
      <vt:lpstr>Gill Sans MT</vt:lpstr>
      <vt:lpstr>Wingdings</vt:lpstr>
      <vt:lpstr>Wingdings 3</vt:lpstr>
      <vt:lpstr>Origin</vt:lpstr>
      <vt:lpstr>Data Mining  &amp; Machine Learning I</vt:lpstr>
      <vt:lpstr>1. Overview of Data Mining and     Machine Learning</vt:lpstr>
      <vt:lpstr>1.1 History &amp; Evolution</vt:lpstr>
      <vt:lpstr>1.1 History &amp; Evolution</vt:lpstr>
      <vt:lpstr>1.1 History &amp; Evolution</vt:lpstr>
      <vt:lpstr>1.1 History &amp; Evolution</vt:lpstr>
      <vt:lpstr>1.1 History &amp; Evolution</vt:lpstr>
      <vt:lpstr>1.1 History &amp; Evolution</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1.2 Data Science Methodologies</vt:lpstr>
      <vt:lpstr>1.3 Taxonomy &amp; Techniques</vt:lpstr>
      <vt:lpstr>1.3 Taxonomy &amp; Techniques</vt:lpstr>
      <vt:lpstr>1.3 Taxonomy &amp; Techniques</vt:lpstr>
      <vt:lpstr>1.3 Taxonomy &amp; Techniques</vt:lpstr>
      <vt:lpstr>1.3 Taxonomy &amp; Techniques</vt:lpstr>
      <vt:lpstr>1.3 Taxonomy &amp; Techniques</vt:lpstr>
      <vt:lpstr>1.3 Taxonomy &amp; Techniques</vt:lpstr>
      <vt:lpstr>1.4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Storage &amp; Management</dc:title>
  <dc:creator>eidolon</dc:creator>
  <cp:lastModifiedBy>Michael Bradford</cp:lastModifiedBy>
  <cp:revision>440</cp:revision>
  <dcterms:created xsi:type="dcterms:W3CDTF">2010-07-16T14:42:15Z</dcterms:created>
  <dcterms:modified xsi:type="dcterms:W3CDTF">2019-09-18T03:01:25Z</dcterms:modified>
</cp:coreProperties>
</file>